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53" r:id="rId2"/>
    <p:sldId id="389" r:id="rId3"/>
    <p:sldId id="260" r:id="rId4"/>
    <p:sldId id="261" r:id="rId5"/>
    <p:sldId id="397" r:id="rId6"/>
    <p:sldId id="392" r:id="rId7"/>
    <p:sldId id="262" r:id="rId8"/>
    <p:sldId id="400" r:id="rId9"/>
    <p:sldId id="273" r:id="rId10"/>
    <p:sldId id="274" r:id="rId11"/>
    <p:sldId id="275" r:id="rId12"/>
    <p:sldId id="350" r:id="rId13"/>
    <p:sldId id="398" r:id="rId14"/>
    <p:sldId id="399" r:id="rId15"/>
    <p:sldId id="401" r:id="rId16"/>
    <p:sldId id="361" r:id="rId17"/>
    <p:sldId id="362" r:id="rId18"/>
    <p:sldId id="277" r:id="rId19"/>
    <p:sldId id="284" r:id="rId20"/>
    <p:sldId id="351" r:id="rId21"/>
    <p:sldId id="390" r:id="rId22"/>
    <p:sldId id="379" r:id="rId23"/>
    <p:sldId id="387" r:id="rId24"/>
    <p:sldId id="386" r:id="rId25"/>
    <p:sldId id="384" r:id="rId26"/>
    <p:sldId id="394" r:id="rId27"/>
    <p:sldId id="365" r:id="rId28"/>
    <p:sldId id="366" r:id="rId29"/>
    <p:sldId id="467" r:id="rId30"/>
    <p:sldId id="468" r:id="rId31"/>
  </p:sldIdLst>
  <p:sldSz cx="9144000" cy="6858000" type="screen4x3"/>
  <p:notesSz cx="6797675" cy="9928225"/>
  <p:defaultTextStyle>
    <a:defPPr>
      <a:defRPr lang="fi-F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FFCC"/>
  </p:clrMru>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p:scale>
          <a:sx n="90" d="100"/>
          <a:sy n="90" d="100"/>
        </p:scale>
        <p:origin x="-942" y="-14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9198"/>
    </p:cViewPr>
  </p:sorterViewPr>
  <p:notesViewPr>
    <p:cSldViewPr>
      <p:cViewPr>
        <p:scale>
          <a:sx n="85" d="100"/>
          <a:sy n="85" d="100"/>
        </p:scale>
        <p:origin x="-1878" y="618"/>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i-FI"/>
          </a:p>
        </p:txBody>
      </p:sp>
      <p:sp>
        <p:nvSpPr>
          <p:cNvPr id="3" name="Päivämäärän paikkamerkki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31C76BF-54AB-4B16-AD3E-F79A075112C9}" type="datetimeFigureOut">
              <a:rPr lang="fi-FI"/>
              <a:pPr>
                <a:defRPr/>
              </a:pPr>
              <a:t>1.8.2013</a:t>
            </a:fld>
            <a:endParaRPr lang="fi-FI"/>
          </a:p>
        </p:txBody>
      </p:sp>
      <p:sp>
        <p:nvSpPr>
          <p:cNvPr id="4" name="Alatunnisteen paikkamerkki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i-FI"/>
          </a:p>
        </p:txBody>
      </p:sp>
      <p:sp>
        <p:nvSpPr>
          <p:cNvPr id="5" name="Dian numeron paikkamerkki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E7F2F04-E81F-4B33-B777-9586CC1F8039}" type="slidenum">
              <a:rPr lang="fi-FI"/>
              <a:pPr>
                <a:defRPr/>
              </a:pPr>
              <a:t>‹Nr.›</a:t>
            </a:fld>
            <a:endParaRPr lang="fi-FI"/>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ian kuvan paikkamerkki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440" tIns="45720" rIns="91440" bIns="45720" rtlCol="0" anchor="ctr"/>
          <a:lstStyle/>
          <a:p>
            <a:pPr lvl="0"/>
            <a:endParaRPr lang="fi-FI" noProof="0"/>
          </a:p>
        </p:txBody>
      </p:sp>
      <p:sp>
        <p:nvSpPr>
          <p:cNvPr id="5" name="Huomautusten paikkamerkki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endParaRPr lang="fi-FI" noProof="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ian kuvan paikkamerkki 1"/>
          <p:cNvSpPr>
            <a:spLocks noGrp="1" noRot="1" noChangeAspect="1"/>
          </p:cNvSpPr>
          <p:nvPr>
            <p:ph type="sldImg"/>
          </p:nvPr>
        </p:nvSpPr>
        <p:spPr bwMode="auto">
          <a:noFill/>
          <a:ln>
            <a:solidFill>
              <a:srgbClr val="000000"/>
            </a:solidFill>
            <a:miter lim="800000"/>
            <a:headEnd/>
            <a:tailEnd/>
          </a:ln>
        </p:spPr>
      </p:sp>
      <p:sp>
        <p:nvSpPr>
          <p:cNvPr id="17410"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This presentation includes the management strategy of a patient with neuropathic pain and provides the core information of pharmacotherapy of neuropathic pain. </a:t>
            </a:r>
          </a:p>
          <a:p>
            <a:pPr eaLnBrk="1" hangingPunct="1">
              <a:spcBef>
                <a:spcPct val="0"/>
              </a:spcBef>
            </a:pPr>
            <a:endParaRPr lang="en-GB" smtClean="0"/>
          </a:p>
          <a:p>
            <a:pPr eaLnBrk="1" hangingPunct="1">
              <a:spcBef>
                <a:spcPct val="0"/>
              </a:spcBef>
            </a:pPr>
            <a:r>
              <a:rPr lang="en-GB" smtClean="0"/>
              <a:t>This presentation is recommended to be used in countries with limited health care resources and restricted access to the widely accepted evidence-based treatments of neuropathic pain.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ian kuvan paikkamerkki 1"/>
          <p:cNvSpPr>
            <a:spLocks noGrp="1" noRot="1" noChangeAspect="1"/>
          </p:cNvSpPr>
          <p:nvPr>
            <p:ph type="sldImg"/>
          </p:nvPr>
        </p:nvSpPr>
        <p:spPr bwMode="auto">
          <a:noFill/>
          <a:ln>
            <a:solidFill>
              <a:srgbClr val="000000"/>
            </a:solidFill>
            <a:miter lim="800000"/>
            <a:headEnd/>
            <a:tailEnd/>
          </a:ln>
        </p:spPr>
      </p:sp>
      <p:sp>
        <p:nvSpPr>
          <p:cNvPr id="3" name="Huomautusten paikkamerkki 2"/>
          <p:cNvSpPr>
            <a:spLocks noGrp="1"/>
          </p:cNvSpPr>
          <p:nvPr>
            <p:ph type="body" idx="1"/>
          </p:nvPr>
        </p:nvSpPr>
        <p:spPr/>
        <p:txBody>
          <a:bodyPr/>
          <a:lstStyle/>
          <a:p>
            <a:pPr eaLnBrk="1" fontAlgn="auto" hangingPunct="1">
              <a:spcBef>
                <a:spcPts val="0"/>
              </a:spcBef>
              <a:spcAft>
                <a:spcPts val="0"/>
              </a:spcAft>
              <a:defRPr/>
            </a:pPr>
            <a:r>
              <a:rPr lang="en-GB" dirty="0" smtClean="0"/>
              <a:t>A layman does not necessarily know anything about neuropathic pain, and hence sufficient information of the character of the pain is important, e.g., </a:t>
            </a:r>
          </a:p>
          <a:p>
            <a:pPr marL="171450" indent="-171450" eaLnBrk="1" fontAlgn="auto" hangingPunct="1">
              <a:spcBef>
                <a:spcPts val="0"/>
              </a:spcBef>
              <a:spcAft>
                <a:spcPts val="0"/>
              </a:spcAft>
              <a:buFontTx/>
              <a:buChar char="-"/>
              <a:defRPr/>
            </a:pPr>
            <a:r>
              <a:rPr lang="en-GB" dirty="0"/>
              <a:t>I</a:t>
            </a:r>
            <a:r>
              <a:rPr lang="en-GB" dirty="0" smtClean="0"/>
              <a:t>f the pain is a sequel of a previous nerve trauma, exacerbation of the pain is usually not a warning sign of further trauma</a:t>
            </a:r>
          </a:p>
          <a:p>
            <a:pPr marL="171450" indent="-171450" eaLnBrk="1" fontAlgn="auto" hangingPunct="1">
              <a:spcBef>
                <a:spcPts val="0"/>
              </a:spcBef>
              <a:spcAft>
                <a:spcPts val="0"/>
              </a:spcAft>
              <a:buFontTx/>
              <a:buChar char="-"/>
              <a:defRPr/>
            </a:pPr>
            <a:r>
              <a:rPr lang="en-GB" dirty="0" smtClean="0"/>
              <a:t>The intensity of the pain varies in most patients, typically being more intensive in the evening</a:t>
            </a:r>
          </a:p>
          <a:p>
            <a:pPr marL="171450" indent="-171450" eaLnBrk="1" fontAlgn="auto" hangingPunct="1">
              <a:spcBef>
                <a:spcPts val="0"/>
              </a:spcBef>
              <a:spcAft>
                <a:spcPts val="0"/>
              </a:spcAft>
              <a:buFontTx/>
              <a:buChar char="-"/>
              <a:defRPr/>
            </a:pPr>
            <a:r>
              <a:rPr lang="en-GB" dirty="0" smtClean="0"/>
              <a:t>The pain can be irritated by certain stimuli (this is true with </a:t>
            </a:r>
            <a:r>
              <a:rPr lang="en-GB" dirty="0" err="1" smtClean="0"/>
              <a:t>allodynias</a:t>
            </a:r>
            <a:r>
              <a:rPr lang="en-GB" dirty="0" smtClean="0"/>
              <a:t>). To recognise individual irritators gives an opportunity to avoid unnecessary increase of pain</a:t>
            </a:r>
          </a:p>
          <a:p>
            <a:pPr marL="171450" indent="-171450" eaLnBrk="1" fontAlgn="auto" hangingPunct="1">
              <a:spcBef>
                <a:spcPts val="0"/>
              </a:spcBef>
              <a:spcAft>
                <a:spcPts val="0"/>
              </a:spcAft>
              <a:buFontTx/>
              <a:buChar char="-"/>
              <a:defRPr/>
            </a:pPr>
            <a:r>
              <a:rPr lang="en-GB" dirty="0" smtClean="0"/>
              <a:t>Stress, depression and anxiety usually increase the experience of pain; hence relaxation, paying attention to nice and interesting thing is useful</a:t>
            </a:r>
          </a:p>
          <a:p>
            <a:pPr marL="171450" indent="-171450" eaLnBrk="1" fontAlgn="auto" hangingPunct="1">
              <a:spcBef>
                <a:spcPts val="0"/>
              </a:spcBef>
              <a:spcAft>
                <a:spcPts val="0"/>
              </a:spcAft>
              <a:buFontTx/>
              <a:buChar char="-"/>
              <a:defRPr/>
            </a:pPr>
            <a:r>
              <a:rPr lang="en-GB" dirty="0" smtClean="0"/>
              <a:t>In spite of pain regular physical activity is recommended to keep fit and to activate endogenous pain control systems</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In management of chronic pain patients teamwork (doctor, nurse, physiotherapist) is useful. It is practical to have the nurse as the contact person and case manager (telephone calls of the treatment response, booking appointment to the doctor </a:t>
            </a:r>
            <a:r>
              <a:rPr lang="en-GB" dirty="0" err="1" smtClean="0"/>
              <a:t>etc</a:t>
            </a:r>
            <a:r>
              <a:rPr lang="en-GB" dirty="0" smtClean="0"/>
              <a:t>). </a:t>
            </a:r>
          </a:p>
          <a:p>
            <a:pPr eaLnBrk="1" fontAlgn="auto" hangingPunct="1">
              <a:spcBef>
                <a:spcPts val="0"/>
              </a:spcBef>
              <a:spcAft>
                <a:spcPts val="0"/>
              </a:spcAft>
              <a:defRPr/>
            </a:pPr>
            <a:endParaRPr lang="en-GB" dirty="0"/>
          </a:p>
          <a:p>
            <a:pPr eaLnBrk="1" fontAlgn="auto" hangingPunct="1">
              <a:spcBef>
                <a:spcPts val="0"/>
              </a:spcBef>
              <a:spcAft>
                <a:spcPts val="0"/>
              </a:spcAft>
              <a:defRPr/>
            </a:pPr>
            <a:r>
              <a:rPr lang="en-GB" dirty="0" smtClean="0"/>
              <a:t>Physiotherapy does not cure neuropathic pain, but guidance of </a:t>
            </a:r>
            <a:r>
              <a:rPr lang="en-GB" dirty="0" err="1" smtClean="0"/>
              <a:t>ergonomy</a:t>
            </a:r>
            <a:r>
              <a:rPr lang="en-GB" dirty="0" smtClean="0"/>
              <a:t> and suitable physical activity is important to patients with neuropathic pain.</a:t>
            </a:r>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ian kuvan paikkamerkki 1"/>
          <p:cNvSpPr>
            <a:spLocks noGrp="1" noRot="1" noChangeAspect="1"/>
          </p:cNvSpPr>
          <p:nvPr>
            <p:ph type="sldImg"/>
          </p:nvPr>
        </p:nvSpPr>
        <p:spPr bwMode="auto">
          <a:noFill/>
          <a:ln>
            <a:solidFill>
              <a:srgbClr val="000000"/>
            </a:solidFill>
            <a:miter lim="800000"/>
            <a:headEnd/>
            <a:tailEnd/>
          </a:ln>
        </p:spPr>
      </p:sp>
      <p:sp>
        <p:nvSpPr>
          <p:cNvPr id="3" name="Huomautusten paikkamerkki 2"/>
          <p:cNvSpPr>
            <a:spLocks noGrp="1"/>
          </p:cNvSpPr>
          <p:nvPr>
            <p:ph type="body" idx="1"/>
          </p:nvPr>
        </p:nvSpPr>
        <p:spPr/>
        <p:txBody>
          <a:bodyPr>
            <a:normAutofit lnSpcReduction="10000"/>
          </a:bodyPr>
          <a:lstStyle/>
          <a:p>
            <a:pPr eaLnBrk="1" fontAlgn="auto" hangingPunct="1">
              <a:spcBef>
                <a:spcPts val="0"/>
              </a:spcBef>
              <a:spcAft>
                <a:spcPts val="0"/>
              </a:spcAft>
              <a:defRPr/>
            </a:pPr>
            <a:r>
              <a:rPr lang="en-GB" dirty="0" smtClean="0"/>
              <a:t>If a patient has only mild pain, he may not be interested in pharmacotherapy but is pleased with the diagnosis and explanation of the character of pain.</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Patients with moderate or severe pain are usually motivated to try pharmacotherapy, which is currently the most important treatment of neuropathic pain. </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Before prescribing the medication it is important to set a realistic goal; only few patients get complete pain relief. Partial pain relief is a more realistic goal. </a:t>
            </a:r>
          </a:p>
          <a:p>
            <a:pPr eaLnBrk="1" fontAlgn="auto" hangingPunct="1">
              <a:spcBef>
                <a:spcPts val="0"/>
              </a:spcBef>
              <a:spcAft>
                <a:spcPts val="0"/>
              </a:spcAft>
              <a:defRPr/>
            </a:pPr>
            <a:r>
              <a:rPr lang="en-GB" dirty="0" smtClean="0"/>
              <a:t>In clinical studies patients regard 50% pain relief  as good and 30% pain relief as satisfactory.</a:t>
            </a:r>
          </a:p>
          <a:p>
            <a:pPr eaLnBrk="1" fontAlgn="auto" hangingPunct="1">
              <a:spcBef>
                <a:spcPts val="0"/>
              </a:spcBef>
              <a:spcAft>
                <a:spcPts val="0"/>
              </a:spcAft>
              <a:defRPr/>
            </a:pPr>
            <a:endParaRPr lang="en-GB" dirty="0"/>
          </a:p>
          <a:p>
            <a:pPr eaLnBrk="1" fontAlgn="auto" hangingPunct="1">
              <a:spcBef>
                <a:spcPts val="0"/>
              </a:spcBef>
              <a:spcAft>
                <a:spcPts val="0"/>
              </a:spcAft>
              <a:defRPr/>
            </a:pPr>
            <a:r>
              <a:rPr lang="en-GB" dirty="0" smtClean="0"/>
              <a:t>In addition, treatment targets at functional improvement, better quality of life and relief of comorbidities.</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It is also possible that a drug alleviates some component of the pain, e.g., </a:t>
            </a:r>
            <a:r>
              <a:rPr lang="en-GB" dirty="0" err="1" smtClean="0"/>
              <a:t>carbamazepine</a:t>
            </a:r>
            <a:r>
              <a:rPr lang="en-GB" dirty="0" smtClean="0"/>
              <a:t> may diminish electric-shock-like pain but constant burning pain remains the same, or topical </a:t>
            </a:r>
            <a:r>
              <a:rPr lang="en-GB" dirty="0" err="1" smtClean="0"/>
              <a:t>lidocaine</a:t>
            </a:r>
            <a:r>
              <a:rPr lang="en-GB" dirty="0" smtClean="0"/>
              <a:t> may alleviate dynamic </a:t>
            </a:r>
            <a:r>
              <a:rPr lang="en-GB" dirty="0" err="1" smtClean="0"/>
              <a:t>allodynia</a:t>
            </a:r>
            <a:r>
              <a:rPr lang="en-GB" dirty="0" smtClean="0"/>
              <a:t> but has no effect on spontaneous pain.</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In most cases the individual pharmacotherapy is found by searching the optimal balance between therapeutic effects and side effects. </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Unfortunately, some patients do not get any meaningful effect with current drugs. In those cases the drugs should of course tapered off after the testing period. </a:t>
            </a:r>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ian kuvan paikkamerkki 1"/>
          <p:cNvSpPr>
            <a:spLocks noGrp="1" noRot="1" noChangeAspect="1"/>
          </p:cNvSpPr>
          <p:nvPr>
            <p:ph type="sldImg"/>
          </p:nvPr>
        </p:nvSpPr>
        <p:spPr bwMode="auto">
          <a:noFill/>
          <a:ln>
            <a:solidFill>
              <a:srgbClr val="000000"/>
            </a:solidFill>
            <a:miter lim="800000"/>
            <a:headEnd/>
            <a:tailEnd/>
          </a:ln>
        </p:spPr>
      </p:sp>
      <p:sp>
        <p:nvSpPr>
          <p:cNvPr id="39938"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Drug is selected individually on the basis of the clinical diagnosis (e.g., carbamazepine is the drug of choice for primary trigeminal neuralgia; topical treament is rational only for peripheral neuropathic pain).</a:t>
            </a:r>
          </a:p>
          <a:p>
            <a:pPr eaLnBrk="1" hangingPunct="1">
              <a:spcBef>
                <a:spcPct val="0"/>
              </a:spcBef>
            </a:pPr>
            <a:endParaRPr lang="en-GB" smtClean="0"/>
          </a:p>
          <a:p>
            <a:pPr eaLnBrk="1" hangingPunct="1">
              <a:spcBef>
                <a:spcPct val="0"/>
              </a:spcBef>
            </a:pPr>
            <a:r>
              <a:rPr lang="en-GB" smtClean="0"/>
              <a:t>Other medical problems and their medications are taken into account (see notes for slide 9) to avoid contraindications and interactions.</a:t>
            </a:r>
          </a:p>
          <a:p>
            <a:pPr eaLnBrk="1" hangingPunct="1">
              <a:spcBef>
                <a:spcPct val="0"/>
              </a:spcBef>
            </a:pPr>
            <a:endParaRPr lang="en-GB" smtClean="0"/>
          </a:p>
          <a:p>
            <a:pPr eaLnBrk="1" hangingPunct="1">
              <a:spcBef>
                <a:spcPct val="0"/>
              </a:spcBef>
            </a:pPr>
            <a:r>
              <a:rPr lang="en-GB" smtClean="0"/>
              <a:t>The previous experience with neuropathic pain drugs is noted (no idea to repeat the same trial as previously done).</a:t>
            </a:r>
          </a:p>
          <a:p>
            <a:pPr eaLnBrk="1" hangingPunct="1">
              <a:spcBef>
                <a:spcPct val="0"/>
              </a:spcBef>
            </a:pPr>
            <a:endParaRPr lang="en-GB" smtClean="0"/>
          </a:p>
          <a:p>
            <a:pPr eaLnBrk="1" hangingPunct="1">
              <a:spcBef>
                <a:spcPct val="0"/>
              </a:spcBef>
            </a:pPr>
            <a:endParaRPr lang="en-GB" smtClean="0"/>
          </a:p>
          <a:p>
            <a:pPr eaLnBrk="1" hangingPunct="1">
              <a:spcBef>
                <a:spcPct val="0"/>
              </a:spcBef>
            </a:pPr>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Dian kuvan paikkamerkki 1"/>
          <p:cNvSpPr>
            <a:spLocks noGrp="1" noRot="1" noChangeAspect="1"/>
          </p:cNvSpPr>
          <p:nvPr>
            <p:ph type="sldImg"/>
          </p:nvPr>
        </p:nvSpPr>
        <p:spPr bwMode="auto">
          <a:noFill/>
          <a:ln>
            <a:solidFill>
              <a:srgbClr val="000000"/>
            </a:solidFill>
            <a:miter lim="800000"/>
            <a:headEnd/>
            <a:tailEnd/>
          </a:ln>
        </p:spPr>
      </p:sp>
      <p:sp>
        <p:nvSpPr>
          <p:cNvPr id="41986"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The dosing is explained and given also as written information to the patient (starting dose, escalation; with which steps and in which pace).</a:t>
            </a:r>
          </a:p>
          <a:p>
            <a:pPr eaLnBrk="1" hangingPunct="1">
              <a:spcBef>
                <a:spcPct val="0"/>
              </a:spcBef>
            </a:pPr>
            <a:endParaRPr lang="en-GB" smtClean="0"/>
          </a:p>
          <a:p>
            <a:pPr eaLnBrk="1" hangingPunct="1">
              <a:spcBef>
                <a:spcPct val="0"/>
              </a:spcBef>
            </a:pPr>
            <a:r>
              <a:rPr lang="en-GB" smtClean="0"/>
              <a:t>Information of the expected therapeutic effect and their timeline as well as of possible side effects (and what to do if side effects occur) is told to the patients. </a:t>
            </a:r>
          </a:p>
          <a:p>
            <a:pPr eaLnBrk="1" hangingPunct="1">
              <a:spcBef>
                <a:spcPct val="0"/>
              </a:spcBef>
            </a:pPr>
            <a:endParaRPr lang="en-GB" smtClean="0"/>
          </a:p>
          <a:p>
            <a:pPr eaLnBrk="1" hangingPunct="1">
              <a:spcBef>
                <a:spcPct val="0"/>
              </a:spcBef>
            </a:pPr>
            <a:r>
              <a:rPr lang="en-GB" smtClean="0"/>
              <a:t>Dose escalation is gradual, and if the drug is not effective, off-tapering is also performed gradually to avoid withdrawal symptoms (abrupt cessation is recommended only in the case of allergic reaction).</a:t>
            </a:r>
          </a:p>
          <a:p>
            <a:pPr eaLnBrk="1" hangingPunct="1">
              <a:spcBef>
                <a:spcPct val="0"/>
              </a:spcBef>
            </a:pPr>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Dian kuvan paikkamerkki 1"/>
          <p:cNvSpPr>
            <a:spLocks noGrp="1" noRot="1" noChangeAspect="1"/>
          </p:cNvSpPr>
          <p:nvPr>
            <p:ph type="sldImg"/>
          </p:nvPr>
        </p:nvSpPr>
        <p:spPr bwMode="auto">
          <a:noFill/>
          <a:ln>
            <a:solidFill>
              <a:srgbClr val="000000"/>
            </a:solidFill>
            <a:miter lim="800000"/>
            <a:headEnd/>
            <a:tailEnd/>
          </a:ln>
        </p:spPr>
      </p:sp>
      <p:sp>
        <p:nvSpPr>
          <p:cNvPr id="44034"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During the dose escalation both therapeutic effects and side effects are monitored.</a:t>
            </a:r>
          </a:p>
          <a:p>
            <a:pPr eaLnBrk="1" hangingPunct="1">
              <a:spcBef>
                <a:spcPct val="0"/>
              </a:spcBef>
            </a:pPr>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Dian kuvan paikkamerkki 1"/>
          <p:cNvSpPr>
            <a:spLocks noGrp="1" noRot="1" noChangeAspect="1"/>
          </p:cNvSpPr>
          <p:nvPr>
            <p:ph type="sldImg"/>
          </p:nvPr>
        </p:nvSpPr>
        <p:spPr bwMode="auto">
          <a:noFill/>
          <a:ln>
            <a:solidFill>
              <a:srgbClr val="000000"/>
            </a:solidFill>
            <a:miter lim="800000"/>
            <a:headEnd/>
            <a:tailEnd/>
          </a:ln>
        </p:spPr>
      </p:sp>
      <p:sp>
        <p:nvSpPr>
          <p:cNvPr id="46082"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If monotherapy provides insufficient effect, drug combinations can be considered. The term “rational polypharmacy” refers to combining drugs with different mechanisms of action. </a:t>
            </a:r>
          </a:p>
          <a:p>
            <a:pPr eaLnBrk="1" hangingPunct="1">
              <a:spcBef>
                <a:spcPct val="0"/>
              </a:spcBef>
            </a:pPr>
            <a:r>
              <a:rPr lang="en-GB" smtClean="0"/>
              <a:t>The doses in drug combinations are usually a bit lower than those in monotherapy.</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Dian kuvan paikkamerkki 1"/>
          <p:cNvSpPr>
            <a:spLocks noGrp="1" noRot="1" noChangeAspect="1"/>
          </p:cNvSpPr>
          <p:nvPr>
            <p:ph type="sldImg"/>
          </p:nvPr>
        </p:nvSpPr>
        <p:spPr bwMode="auto">
          <a:noFill/>
          <a:ln>
            <a:solidFill>
              <a:srgbClr val="000000"/>
            </a:solidFill>
            <a:miter lim="800000"/>
            <a:headEnd/>
            <a:tailEnd/>
          </a:ln>
        </p:spPr>
      </p:sp>
      <p:sp>
        <p:nvSpPr>
          <p:cNvPr id="48130"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This table summarizes the mechanisms of action of the used for neuropathic pain.</a:t>
            </a:r>
          </a:p>
          <a:p>
            <a:pPr eaLnBrk="1" hangingPunct="1">
              <a:spcBef>
                <a:spcPct val="0"/>
              </a:spcBef>
            </a:pPr>
            <a:endParaRPr lang="en-GB" smtClean="0"/>
          </a:p>
          <a:p>
            <a:pPr eaLnBrk="1" hangingPunct="1">
              <a:spcBef>
                <a:spcPct val="0"/>
              </a:spcBef>
            </a:pPr>
            <a:r>
              <a:rPr lang="en-GB" smtClean="0"/>
              <a:t>If combination treatment is considered, drugs with different mechanism of action are combined, e.g. antidepressant + anticonvulsant or antidepressant + topical lidocaine. </a:t>
            </a:r>
          </a:p>
          <a:p>
            <a:pPr eaLnBrk="1" hangingPunct="1">
              <a:spcBef>
                <a:spcPct val="0"/>
              </a:spcBef>
            </a:pPr>
            <a:endParaRPr lang="en-GB" smtClean="0"/>
          </a:p>
          <a:p>
            <a:pPr eaLnBrk="1" hangingPunct="1">
              <a:spcBef>
                <a:spcPct val="0"/>
              </a:spcBef>
            </a:pPr>
            <a:r>
              <a:rPr lang="en-GB" smtClean="0"/>
              <a:t>Topical treatment can be combined with systemic treatment in peripheral neuropathic pain.</a:t>
            </a:r>
          </a:p>
          <a:p>
            <a:pPr eaLnBrk="1" hangingPunct="1">
              <a:spcBef>
                <a:spcPct val="0"/>
              </a:spcBef>
            </a:pPr>
            <a:endParaRPr lang="en-GB" smtClean="0"/>
          </a:p>
          <a:p>
            <a:pPr eaLnBrk="1" hangingPunct="1">
              <a:spcBef>
                <a:spcPct val="0"/>
              </a:spcBef>
            </a:pPr>
            <a:r>
              <a:rPr lang="en-GB" smtClean="0"/>
              <a:t>Combination of tramadol and antidepressants is not recommended due to risk of excessive serotoninergic effect of the combination.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Dian kuvan paikkamerkki 1"/>
          <p:cNvSpPr>
            <a:spLocks noGrp="1" noRot="1" noChangeAspect="1"/>
          </p:cNvSpPr>
          <p:nvPr>
            <p:ph type="sldImg"/>
          </p:nvPr>
        </p:nvSpPr>
        <p:spPr bwMode="auto">
          <a:noFill/>
          <a:ln>
            <a:solidFill>
              <a:srgbClr val="000000"/>
            </a:solidFill>
            <a:miter lim="800000"/>
            <a:headEnd/>
            <a:tailEnd/>
          </a:ln>
        </p:spPr>
      </p:sp>
      <p:sp>
        <p:nvSpPr>
          <p:cNvPr id="50178"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This table summarizes the dosing of drugs for neuropathic pain.</a:t>
            </a:r>
          </a:p>
          <a:p>
            <a:pPr eaLnBrk="1" hangingPunct="1">
              <a:spcBef>
                <a:spcPct val="0"/>
              </a:spcBef>
            </a:pPr>
            <a:endParaRPr lang="en-GB" smtClean="0"/>
          </a:p>
          <a:p>
            <a:pPr eaLnBrk="1" hangingPunct="1">
              <a:spcBef>
                <a:spcPct val="0"/>
              </a:spcBef>
            </a:pPr>
            <a:r>
              <a:rPr lang="en-GB" smtClean="0"/>
              <a:t>The information is viewed in detail in the following slides.</a:t>
            </a:r>
          </a:p>
          <a:p>
            <a:pPr eaLnBrk="1" hangingPunct="1">
              <a:spcBef>
                <a:spcPct val="0"/>
              </a:spcBef>
            </a:pPr>
            <a:endParaRPr lang="en-GB" smtClean="0"/>
          </a:p>
          <a:p>
            <a:pPr eaLnBrk="1" hangingPunct="1">
              <a:spcBef>
                <a:spcPct val="0"/>
              </a:spcBef>
            </a:pPr>
            <a:r>
              <a:rPr lang="en-GB" smtClean="0"/>
              <a:t>Carbamazepine isrecommended for primary trigeminal neuralgia. </a:t>
            </a:r>
          </a:p>
          <a:p>
            <a:pPr eaLnBrk="1" hangingPunct="1">
              <a:spcBef>
                <a:spcPct val="0"/>
              </a:spcBef>
            </a:pPr>
            <a:endParaRPr lang="en-GB" smtClean="0"/>
          </a:p>
          <a:p>
            <a:pPr eaLnBrk="1" hangingPunct="1">
              <a:spcBef>
                <a:spcPct val="0"/>
              </a:spcBef>
            </a:pPr>
            <a:r>
              <a:rPr lang="en-GB" smtClean="0"/>
              <a:t>Topical treatments are recommended only for peripheral neuropathic pain.</a:t>
            </a:r>
          </a:p>
          <a:p>
            <a:pPr eaLnBrk="1" hangingPunct="1">
              <a:spcBef>
                <a:spcPct val="0"/>
              </a:spcBef>
            </a:pPr>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Dian kuvan paikkamerkki 1"/>
          <p:cNvSpPr>
            <a:spLocks noGrp="1" noRot="1" noChangeAspect="1"/>
          </p:cNvSpPr>
          <p:nvPr>
            <p:ph type="sldImg"/>
          </p:nvPr>
        </p:nvSpPr>
        <p:spPr bwMode="auto">
          <a:noFill/>
          <a:ln>
            <a:solidFill>
              <a:srgbClr val="000000"/>
            </a:solidFill>
            <a:miter lim="800000"/>
            <a:headEnd/>
            <a:tailEnd/>
          </a:ln>
        </p:spPr>
      </p:sp>
      <p:sp>
        <p:nvSpPr>
          <p:cNvPr id="52226"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The information on this slide reflects the guidelines of pharmacotherapy of neuropathic pain published by the EFNS (European Federation of Neurological Societies) in 2010.  Only those drugs widely available are included in this diagram.</a:t>
            </a:r>
          </a:p>
          <a:p>
            <a:pPr eaLnBrk="1" hangingPunct="1">
              <a:spcBef>
                <a:spcPct val="0"/>
              </a:spcBef>
            </a:pPr>
            <a:r>
              <a:rPr lang="en-GB" smtClean="0"/>
              <a:t/>
            </a:r>
            <a:br>
              <a:rPr lang="en-GB" smtClean="0"/>
            </a:br>
            <a:r>
              <a:rPr lang="en-GB" smtClean="0"/>
              <a:t>For peripheral neuropathic pain with local allodynia, topical lidocaine is recommended as the first option due its safety. If it is not helpful, either TCAs, SNRIs (e.g., venlafaxine) or gabapentin can be tried. If needed they can be used in rational combinations. </a:t>
            </a:r>
          </a:p>
          <a:p>
            <a:pPr eaLnBrk="1" hangingPunct="1">
              <a:spcBef>
                <a:spcPct val="0"/>
              </a:spcBef>
            </a:pPr>
            <a:endParaRPr lang="en-GB" smtClean="0"/>
          </a:p>
          <a:p>
            <a:pPr eaLnBrk="1" hangingPunct="1">
              <a:spcBef>
                <a:spcPct val="0"/>
              </a:spcBef>
            </a:pPr>
            <a:r>
              <a:rPr lang="en-GB" smtClean="0"/>
              <a:t>For primary trigeminal neuralgia, carbamazepine isrecommended. If  it fails, neurosurgical consultation for invasive treatment is recommended.</a:t>
            </a:r>
          </a:p>
          <a:p>
            <a:pPr eaLnBrk="1" hangingPunct="1">
              <a:spcBef>
                <a:spcPct val="0"/>
              </a:spcBef>
            </a:pPr>
            <a:endParaRPr lang="en-GB" smtClean="0"/>
          </a:p>
          <a:p>
            <a:pPr eaLnBrk="1" hangingPunct="1">
              <a:spcBef>
                <a:spcPct val="0"/>
              </a:spcBef>
            </a:pPr>
            <a:r>
              <a:rPr lang="en-GB" smtClean="0"/>
              <a:t>For central neuropathic pain, there is evidence for amitriptyline in central post stroke pain and gabapentinoids in spinal cord injury pain.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Dian kuvan paikkamerkki 1"/>
          <p:cNvSpPr>
            <a:spLocks noGrp="1" noRot="1" noChangeAspect="1"/>
          </p:cNvSpPr>
          <p:nvPr>
            <p:ph type="sldImg"/>
          </p:nvPr>
        </p:nvSpPr>
        <p:spPr bwMode="auto">
          <a:noFill/>
          <a:ln>
            <a:solidFill>
              <a:srgbClr val="000000"/>
            </a:solidFill>
            <a:miter lim="800000"/>
            <a:headEnd/>
            <a:tailEnd/>
          </a:ln>
        </p:spPr>
      </p:sp>
      <p:sp>
        <p:nvSpPr>
          <p:cNvPr id="54274"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Patients are worried about possible harmful effects of long-term medication. In this slide the typical questions are listed.</a:t>
            </a:r>
          </a:p>
          <a:p>
            <a:pPr eaLnBrk="1" hangingPunct="1">
              <a:spcBef>
                <a:spcPct val="0"/>
              </a:spcBef>
            </a:pPr>
            <a:endParaRPr lang="en-GB" smtClean="0"/>
          </a:p>
          <a:p>
            <a:pPr eaLnBrk="1" hangingPunct="1">
              <a:spcBef>
                <a:spcPct val="0"/>
              </a:spcBef>
            </a:pPr>
            <a:r>
              <a:rPr lang="en-GB" smtClean="0"/>
              <a:t>Depending on the drug and the patient’s individual health state, honest information should be given.</a:t>
            </a:r>
          </a:p>
          <a:p>
            <a:pPr eaLnBrk="1" hangingPunct="1">
              <a:spcBef>
                <a:spcPct val="0"/>
              </a:spcBef>
            </a:pPr>
            <a:endParaRPr lang="en-GB" smtClean="0"/>
          </a:p>
          <a:p>
            <a:pPr eaLnBrk="1" hangingPunct="1">
              <a:spcBef>
                <a:spcPct val="0"/>
              </a:spcBef>
            </a:pPr>
            <a:r>
              <a:rPr lang="en-GB" smtClean="0"/>
              <a:t>In general, drugs for neuropathic pain are safer than NSAIDs in long term use. Individual weighing the achieved therapeutic effects and possible side effects is needed.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ian kuvan paikkamerkki 1"/>
          <p:cNvSpPr>
            <a:spLocks noGrp="1" noRot="1" noChangeAspect="1"/>
          </p:cNvSpPr>
          <p:nvPr>
            <p:ph type="sldImg"/>
          </p:nvPr>
        </p:nvSpPr>
        <p:spPr bwMode="auto">
          <a:noFill/>
          <a:ln>
            <a:solidFill>
              <a:srgbClr val="000000"/>
            </a:solidFill>
            <a:miter lim="800000"/>
            <a:headEnd/>
            <a:tailEnd/>
          </a:ln>
        </p:spPr>
      </p:sp>
      <p:sp>
        <p:nvSpPr>
          <p:cNvPr id="19458" name="Huomautusten paikkamerkki 2"/>
          <p:cNvSpPr>
            <a:spLocks noGrp="1"/>
          </p:cNvSpPr>
          <p:nvPr>
            <p:ph type="body" idx="1"/>
          </p:nvPr>
        </p:nvSpPr>
        <p:spPr bwMode="auto">
          <a:xfrm>
            <a:off x="735013" y="4748213"/>
            <a:ext cx="5438775" cy="1039812"/>
          </a:xfrm>
          <a:noFill/>
        </p:spPr>
        <p:txBody>
          <a:bodyPr wrap="square" numCol="1" anchor="t" anchorCtr="0" compatLnSpc="1">
            <a:prstTxWarp prst="textNoShape">
              <a:avLst/>
            </a:prstTxWarp>
          </a:bodyPr>
          <a:lstStyle/>
          <a:p>
            <a:pPr eaLnBrk="1" hangingPunct="1">
              <a:spcBef>
                <a:spcPct val="0"/>
              </a:spcBef>
            </a:pPr>
            <a:r>
              <a:rPr lang="en-GB" smtClean="0"/>
              <a:t>The first part of the presentation views general aspects of neuropathic pain as well as principles and strategies of its management.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Dian kuvan paikkamerkki 1"/>
          <p:cNvSpPr>
            <a:spLocks noGrp="1" noRot="1" noChangeAspect="1"/>
          </p:cNvSpPr>
          <p:nvPr>
            <p:ph type="sldImg"/>
          </p:nvPr>
        </p:nvSpPr>
        <p:spPr bwMode="auto">
          <a:noFill/>
          <a:ln>
            <a:solidFill>
              <a:srgbClr val="000000"/>
            </a:solidFill>
            <a:miter lim="800000"/>
            <a:headEnd/>
            <a:tailEnd/>
          </a:ln>
        </p:spPr>
      </p:sp>
      <p:sp>
        <p:nvSpPr>
          <p:cNvPr id="56322"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Patients with chronic pain often complain impaired cognitive performance. It may be due to psychiatric comorbidities (depression, anxiety), poor sleep or medication. All medications acting on the central nervous system can cause cognitive side effects (e.g., tiredness, concentration difficulties). </a:t>
            </a:r>
          </a:p>
          <a:p>
            <a:pPr eaLnBrk="1" hangingPunct="1">
              <a:spcBef>
                <a:spcPct val="0"/>
              </a:spcBef>
            </a:pPr>
            <a:endParaRPr lang="en-GB" smtClean="0"/>
          </a:p>
          <a:p>
            <a:pPr eaLnBrk="1" hangingPunct="1">
              <a:spcBef>
                <a:spcPct val="0"/>
              </a:spcBef>
            </a:pPr>
            <a:r>
              <a:rPr lang="en-GB" smtClean="0"/>
              <a:t>It is important to revise the previous medication and taper off ineffective and unnecessary medication before commencing a new drug.</a:t>
            </a:r>
          </a:p>
          <a:p>
            <a:pPr eaLnBrk="1" hangingPunct="1">
              <a:spcBef>
                <a:spcPct val="0"/>
              </a:spcBef>
            </a:pPr>
            <a:endParaRPr lang="en-GB" smtClean="0"/>
          </a:p>
          <a:p>
            <a:pPr eaLnBrk="1" hangingPunct="1">
              <a:spcBef>
                <a:spcPct val="0"/>
              </a:spcBef>
            </a:pPr>
            <a:r>
              <a:rPr lang="en-GB" smtClean="0"/>
              <a:t>It is important to discuss these issues with the patients. With slow dose escalation and careful follow-up the iatrogenic cognítive problems can be minimised. With optimal pain relief, improved sleep and improved psychiatric symptoms the cognitive performance usually improves.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Dian kuvan paikkamerkki 1"/>
          <p:cNvSpPr>
            <a:spLocks noGrp="1" noRot="1" noChangeAspect="1"/>
          </p:cNvSpPr>
          <p:nvPr>
            <p:ph type="sldImg"/>
          </p:nvPr>
        </p:nvSpPr>
        <p:spPr bwMode="auto">
          <a:noFill/>
          <a:ln>
            <a:solidFill>
              <a:srgbClr val="000000"/>
            </a:solidFill>
            <a:miter lim="800000"/>
            <a:headEnd/>
            <a:tailEnd/>
          </a:ln>
        </p:spPr>
      </p:sp>
      <p:sp>
        <p:nvSpPr>
          <p:cNvPr id="58370"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The second part of the presentation provides detailed information of evidence-bases drugs for neuropathic pain.</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Dian kuvan paikkamerkki 1"/>
          <p:cNvSpPr>
            <a:spLocks noGrp="1" noRot="1" noChangeAspect="1"/>
          </p:cNvSpPr>
          <p:nvPr>
            <p:ph type="sldImg"/>
          </p:nvPr>
        </p:nvSpPr>
        <p:spPr bwMode="auto">
          <a:noFill/>
          <a:ln>
            <a:solidFill>
              <a:srgbClr val="000000"/>
            </a:solidFill>
            <a:miter lim="800000"/>
            <a:headEnd/>
            <a:tailEnd/>
          </a:ln>
        </p:spPr>
      </p:sp>
      <p:sp>
        <p:nvSpPr>
          <p:cNvPr id="60418"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ian kuvan paikkamerkki 1"/>
          <p:cNvSpPr>
            <a:spLocks noGrp="1" noRot="1" noChangeAspect="1"/>
          </p:cNvSpPr>
          <p:nvPr>
            <p:ph type="sldImg"/>
          </p:nvPr>
        </p:nvSpPr>
        <p:spPr bwMode="auto">
          <a:noFill/>
          <a:ln>
            <a:solidFill>
              <a:srgbClr val="000000"/>
            </a:solidFill>
            <a:miter lim="800000"/>
            <a:headEnd/>
            <a:tailEnd/>
          </a:ln>
        </p:spPr>
      </p:sp>
      <p:sp>
        <p:nvSpPr>
          <p:cNvPr id="62466"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Dian kuvan paikkamerkki 1"/>
          <p:cNvSpPr>
            <a:spLocks noGrp="1" noRot="1" noChangeAspect="1"/>
          </p:cNvSpPr>
          <p:nvPr>
            <p:ph type="sldImg"/>
          </p:nvPr>
        </p:nvSpPr>
        <p:spPr bwMode="auto">
          <a:noFill/>
          <a:ln>
            <a:solidFill>
              <a:srgbClr val="000000"/>
            </a:solidFill>
            <a:miter lim="800000"/>
            <a:headEnd/>
            <a:tailEnd/>
          </a:ln>
        </p:spPr>
      </p:sp>
      <p:sp>
        <p:nvSpPr>
          <p:cNvPr id="64514"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ian kuvan paikkamerkki 1"/>
          <p:cNvSpPr>
            <a:spLocks noGrp="1" noRot="1" noChangeAspect="1"/>
          </p:cNvSpPr>
          <p:nvPr>
            <p:ph type="sldImg"/>
          </p:nvPr>
        </p:nvSpPr>
        <p:spPr bwMode="auto">
          <a:noFill/>
          <a:ln>
            <a:solidFill>
              <a:srgbClr val="000000"/>
            </a:solidFill>
            <a:miter lim="800000"/>
            <a:headEnd/>
            <a:tailEnd/>
          </a:ln>
        </p:spPr>
      </p:sp>
      <p:sp>
        <p:nvSpPr>
          <p:cNvPr id="66562"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ian kuvan paikkamerkki 1"/>
          <p:cNvSpPr>
            <a:spLocks noGrp="1" noRot="1" noChangeAspect="1"/>
          </p:cNvSpPr>
          <p:nvPr>
            <p:ph type="sldImg"/>
          </p:nvPr>
        </p:nvSpPr>
        <p:spPr bwMode="auto">
          <a:noFill/>
          <a:ln>
            <a:solidFill>
              <a:srgbClr val="000000"/>
            </a:solidFill>
            <a:miter lim="800000"/>
            <a:headEnd/>
            <a:tailEnd/>
          </a:ln>
        </p:spPr>
      </p:sp>
      <p:sp>
        <p:nvSpPr>
          <p:cNvPr id="68610"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Dian kuvan paikkamerkki 1"/>
          <p:cNvSpPr>
            <a:spLocks noGrp="1" noRot="1" noChangeAspect="1"/>
          </p:cNvSpPr>
          <p:nvPr>
            <p:ph type="sldImg"/>
          </p:nvPr>
        </p:nvSpPr>
        <p:spPr bwMode="auto">
          <a:noFill/>
          <a:ln>
            <a:solidFill>
              <a:srgbClr val="000000"/>
            </a:solidFill>
            <a:miter lim="800000"/>
            <a:headEnd/>
            <a:tailEnd/>
          </a:ln>
        </p:spPr>
      </p:sp>
      <p:sp>
        <p:nvSpPr>
          <p:cNvPr id="70658"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Dian kuvan paikkamerkki 1"/>
          <p:cNvSpPr>
            <a:spLocks noGrp="1" noRot="1" noChangeAspect="1"/>
          </p:cNvSpPr>
          <p:nvPr>
            <p:ph type="sldImg"/>
          </p:nvPr>
        </p:nvSpPr>
        <p:spPr bwMode="auto">
          <a:noFill/>
          <a:ln>
            <a:solidFill>
              <a:srgbClr val="000000"/>
            </a:solidFill>
            <a:miter lim="800000"/>
            <a:headEnd/>
            <a:tailEnd/>
          </a:ln>
        </p:spPr>
      </p:sp>
      <p:sp>
        <p:nvSpPr>
          <p:cNvPr id="72706"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Dian kuvan paikkamerkki 1"/>
          <p:cNvSpPr>
            <a:spLocks noGrp="1" noRot="1" noChangeAspect="1"/>
          </p:cNvSpPr>
          <p:nvPr>
            <p:ph type="sldImg"/>
          </p:nvPr>
        </p:nvSpPr>
        <p:spPr bwMode="auto">
          <a:noFill/>
          <a:ln>
            <a:solidFill>
              <a:srgbClr val="000000"/>
            </a:solidFill>
            <a:miter lim="800000"/>
            <a:headEnd/>
            <a:tailEnd/>
          </a:ln>
        </p:spPr>
      </p:sp>
      <p:sp>
        <p:nvSpPr>
          <p:cNvPr id="74754"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The third part of the presentation includes some illustrative patient cases with various neuropathic pains and treatments.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ian kuvan paikkamerkki 1"/>
          <p:cNvSpPr>
            <a:spLocks noGrp="1" noRot="1" noChangeAspect="1"/>
          </p:cNvSpPr>
          <p:nvPr>
            <p:ph type="sldImg"/>
          </p:nvPr>
        </p:nvSpPr>
        <p:spPr bwMode="auto">
          <a:noFill/>
          <a:ln>
            <a:solidFill>
              <a:srgbClr val="000000"/>
            </a:solidFill>
            <a:miter lim="800000"/>
            <a:headEnd/>
            <a:tailEnd/>
          </a:ln>
        </p:spPr>
      </p:sp>
      <p:sp>
        <p:nvSpPr>
          <p:cNvPr id="21506"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According to the IASP (International Association for the Study of Pain) definition neuropathic pain refers to a pain caused by a lesion or disease of the somatosensory nervous system. </a:t>
            </a:r>
          </a:p>
          <a:p>
            <a:pPr eaLnBrk="1" hangingPunct="1">
              <a:spcBef>
                <a:spcPct val="0"/>
              </a:spcBef>
            </a:pPr>
            <a:endParaRPr lang="en-GB" smtClean="0"/>
          </a:p>
          <a:p>
            <a:pPr eaLnBrk="1" hangingPunct="1">
              <a:spcBef>
                <a:spcPct val="0"/>
              </a:spcBef>
            </a:pPr>
            <a:r>
              <a:rPr lang="en-GB" smtClean="0"/>
              <a:t>The previous definition from 1994 was “pain initiated or caused by a primary lesion, dysfunction or transitory pertubation of the peripheral or central nervous system”.</a:t>
            </a:r>
          </a:p>
          <a:p>
            <a:pPr eaLnBrk="1" hangingPunct="1">
              <a:spcBef>
                <a:spcPct val="0"/>
              </a:spcBef>
            </a:pPr>
            <a:endParaRPr lang="en-GB" smtClean="0"/>
          </a:p>
          <a:p>
            <a:pPr eaLnBrk="1" hangingPunct="1">
              <a:spcBef>
                <a:spcPct val="0"/>
              </a:spcBef>
            </a:pPr>
            <a:r>
              <a:rPr lang="en-GB" smtClean="0"/>
              <a:t>The current definition is clearer as it necessitates a lesion in the somatosensory system. Hence, e.g. muscular pain caused by spasticity (due to spinal cord motor tract lesion) is not neuropathic. </a:t>
            </a:r>
          </a:p>
          <a:p>
            <a:pPr eaLnBrk="1" hangingPunct="1">
              <a:spcBef>
                <a:spcPct val="0"/>
              </a:spcBef>
            </a:pPr>
            <a:endParaRPr lang="en-GB" smtClean="0"/>
          </a:p>
          <a:p>
            <a:pPr eaLnBrk="1" hangingPunct="1">
              <a:spcBef>
                <a:spcPct val="0"/>
              </a:spcBef>
            </a:pPr>
            <a:r>
              <a:rPr lang="en-GB" smtClean="0"/>
              <a:t>In the diagnosis sensory testing, in addition to other neurological examination to the relevant extent is crucial to show abnormal sensory function and help to locate the lesion along neuraxis, respectively.</a:t>
            </a:r>
            <a:endParaRPr lang="fi-FI" smtClean="0"/>
          </a:p>
        </p:txBody>
      </p:sp>
      <p:sp>
        <p:nvSpPr>
          <p:cNvPr id="21507" name="Dian numeron paikkamerkki 3"/>
          <p:cNvSpPr>
            <a:spLocks noGrp="1"/>
          </p:cNvSpPr>
          <p:nvPr>
            <p:ph type="sldNum" sz="quarter" idx="4294967295"/>
          </p:nvPr>
        </p:nvSpPr>
        <p:spPr bwMode="auto">
          <a:xfrm>
            <a:off x="3849688" y="9429750"/>
            <a:ext cx="2946400" cy="496888"/>
          </a:xfrm>
          <a:prstGeom prst="rect">
            <a:avLst/>
          </a:prstGeom>
          <a:noFill/>
          <a:ln>
            <a:miter lim="800000"/>
            <a:headEnd/>
            <a:tailEnd/>
          </a:ln>
        </p:spPr>
        <p:txBody>
          <a:bodyPr/>
          <a:lstStyle/>
          <a:p>
            <a:fld id="{8942355F-7E6E-4E9D-8681-5702FBE835E1}" type="slidenum">
              <a:rPr lang="fi-FI">
                <a:latin typeface="Calibri" pitchFamily="34" charset="0"/>
              </a:rPr>
              <a:pPr/>
              <a:t>3</a:t>
            </a:fld>
            <a:endParaRPr lang="fi-FI">
              <a:latin typeface="Calibri"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Dian kuvan paikkamerkki 1"/>
          <p:cNvSpPr>
            <a:spLocks noGrp="1" noRot="1" noChangeAspect="1"/>
          </p:cNvSpPr>
          <p:nvPr>
            <p:ph type="sldImg"/>
          </p:nvPr>
        </p:nvSpPr>
        <p:spPr bwMode="auto">
          <a:noFill/>
          <a:ln>
            <a:solidFill>
              <a:srgbClr val="000000"/>
            </a:solidFill>
            <a:miter lim="800000"/>
            <a:headEnd/>
            <a:tailEnd/>
          </a:ln>
        </p:spPr>
      </p:sp>
      <p:sp>
        <p:nvSpPr>
          <p:cNvPr id="76802"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To conclude, medication for neuropathic pain should be individually tailored. The final medication is achieved by systmatic testing of the available and suitable drug.</a:t>
            </a:r>
          </a:p>
          <a:p>
            <a:pPr eaLnBrk="1" hangingPunct="1">
              <a:spcBef>
                <a:spcPct val="0"/>
              </a:spcBef>
            </a:pPr>
            <a:endParaRPr lang="en-GB" smtClean="0"/>
          </a:p>
          <a:p>
            <a:pPr eaLnBrk="1" hangingPunct="1">
              <a:spcBef>
                <a:spcPct val="0"/>
              </a:spcBef>
            </a:pPr>
            <a:r>
              <a:rPr lang="en-GB" smtClean="0"/>
              <a:t>The process necessitates  realistic goal setting (partia relief is regarded as goos result), sufficient information, close follow-up, support and combination of non-pharmacological methdos such as physiotherapeutic councellig of psychological support when needed,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ian kuvan paikkamerkki 1"/>
          <p:cNvSpPr>
            <a:spLocks noGrp="1" noRot="1" noChangeAspect="1"/>
          </p:cNvSpPr>
          <p:nvPr>
            <p:ph type="sldImg"/>
          </p:nvPr>
        </p:nvSpPr>
        <p:spPr bwMode="auto">
          <a:noFill/>
          <a:ln>
            <a:solidFill>
              <a:srgbClr val="000000"/>
            </a:solidFill>
            <a:miter lim="800000"/>
            <a:headEnd/>
            <a:tailEnd/>
          </a:ln>
        </p:spPr>
      </p:sp>
      <p:sp>
        <p:nvSpPr>
          <p:cNvPr id="23554"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lesion causing neuropathic pain can be located in the central nervous system (i.e., in the brain or spinal cord) or in the peripheral nervous system (i.e., distally from the brain or spinal cord).</a:t>
            </a:r>
          </a:p>
          <a:p>
            <a:pPr eaLnBrk="1" hangingPunct="1">
              <a:spcBef>
                <a:spcPct val="0"/>
              </a:spcBef>
            </a:pPr>
            <a:endParaRPr lang="en-US" smtClean="0"/>
          </a:p>
          <a:p>
            <a:pPr eaLnBrk="1" hangingPunct="1">
              <a:spcBef>
                <a:spcPct val="0"/>
              </a:spcBef>
            </a:pPr>
            <a:r>
              <a:rPr lang="en-US" smtClean="0"/>
              <a:t>Here are listed some common causes of neuropathic pain.</a:t>
            </a:r>
          </a:p>
          <a:p>
            <a:pPr eaLnBrk="1" hangingPunct="1">
              <a:spcBef>
                <a:spcPct val="0"/>
              </a:spcBef>
            </a:pPr>
            <a:endParaRPr lang="en-US" smtClean="0"/>
          </a:p>
          <a:p>
            <a:pPr eaLnBrk="1" hangingPunct="1">
              <a:spcBef>
                <a:spcPct val="0"/>
              </a:spcBef>
            </a:pPr>
            <a:r>
              <a:rPr lang="en-US" smtClean="0"/>
              <a:t>Pain </a:t>
            </a:r>
            <a:r>
              <a:rPr lang="en-US" i="1" smtClean="0"/>
              <a:t>per se </a:t>
            </a:r>
            <a:r>
              <a:rPr lang="en-US" smtClean="0"/>
              <a:t>is unpleasant and causes disability and suffering. It is important to note that a patient with neuropathic pain may have additional causes of disability due to the other but sensory symptoms of the causative disease (e.g., motor paresis, cranial nerve symptoms like double vision or dysarthria or disturbed bladder function). </a:t>
            </a:r>
          </a:p>
        </p:txBody>
      </p:sp>
      <p:sp>
        <p:nvSpPr>
          <p:cNvPr id="23555" name="Dian numeron paikkamerkki 3"/>
          <p:cNvSpPr>
            <a:spLocks noGrp="1"/>
          </p:cNvSpPr>
          <p:nvPr>
            <p:ph type="sldNum" sz="quarter" idx="4294967295"/>
          </p:nvPr>
        </p:nvSpPr>
        <p:spPr bwMode="auto">
          <a:xfrm>
            <a:off x="3849688" y="9429750"/>
            <a:ext cx="2946400" cy="496888"/>
          </a:xfrm>
          <a:prstGeom prst="rect">
            <a:avLst/>
          </a:prstGeom>
          <a:noFill/>
          <a:ln>
            <a:miter lim="800000"/>
            <a:headEnd/>
            <a:tailEnd/>
          </a:ln>
        </p:spPr>
        <p:txBody>
          <a:bodyPr/>
          <a:lstStyle/>
          <a:p>
            <a:fld id="{04D25D86-D533-49D7-86CE-CAE0575F75F0}" type="slidenum">
              <a:rPr lang="fi-FI">
                <a:latin typeface="Calibri" pitchFamily="34" charset="0"/>
              </a:rPr>
              <a:pPr/>
              <a:t>4</a:t>
            </a:fld>
            <a:endParaRPr lang="fi-FI">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4294967295"/>
          </p:nvPr>
        </p:nvSpPr>
        <p:spPr bwMode="auto">
          <a:xfrm>
            <a:off x="3849688" y="9429750"/>
            <a:ext cx="2946400" cy="496888"/>
          </a:xfrm>
          <a:prstGeom prst="rect">
            <a:avLst/>
          </a:prstGeom>
          <a:noFill/>
          <a:ln>
            <a:miter lim="800000"/>
            <a:headEnd/>
            <a:tailEnd/>
          </a:ln>
        </p:spPr>
        <p:txBody>
          <a:bodyPr/>
          <a:lstStyle/>
          <a:p>
            <a:fld id="{27F84287-C150-485B-BB19-7412AF38CA8E}" type="slidenum">
              <a:rPr lang="fi-FI">
                <a:latin typeface="Calibri" pitchFamily="34" charset="0"/>
              </a:rPr>
              <a:pPr/>
              <a:t>5</a:t>
            </a:fld>
            <a:endParaRPr lang="fi-FI">
              <a:latin typeface="Calibri" pitchFamily="34" charset="0"/>
            </a:endParaRPr>
          </a:p>
        </p:txBody>
      </p:sp>
      <p:sp>
        <p:nvSpPr>
          <p:cNvPr id="25602" name="Rectangle 2"/>
          <p:cNvSpPr>
            <a:spLocks noGrp="1" noRot="1" noChangeAspect="1" noChangeArrowheads="1" noTextEdit="1"/>
          </p:cNvSpPr>
          <p:nvPr>
            <p:ph type="sldImg"/>
          </p:nvPr>
        </p:nvSpPr>
        <p:spPr bwMode="auto">
          <a:xfrm>
            <a:off x="882650" y="722313"/>
            <a:ext cx="5124450" cy="3841750"/>
          </a:xfrm>
          <a:noFill/>
          <a:ln>
            <a:solidFill>
              <a:srgbClr val="000000"/>
            </a:solidFill>
            <a:miter lim="800000"/>
            <a:headEnd/>
            <a:tailEnd/>
          </a:ln>
        </p:spPr>
      </p:sp>
      <p:sp>
        <p:nvSpPr>
          <p:cNvPr id="25603" name="Rectangle 3"/>
          <p:cNvSpPr>
            <a:spLocks noGrp="1" noChangeArrowheads="1"/>
          </p:cNvSpPr>
          <p:nvPr>
            <p:ph type="body" idx="1"/>
          </p:nvPr>
        </p:nvSpPr>
        <p:spPr bwMode="auto">
          <a:xfrm>
            <a:off x="860425" y="4789488"/>
            <a:ext cx="5226050" cy="4818062"/>
          </a:xfrm>
          <a:noFill/>
        </p:spPr>
        <p:txBody>
          <a:bodyPr wrap="square" lIns="90570" tIns="45284" rIns="90570" bIns="45284" numCol="1" anchor="t" anchorCtr="0" compatLnSpc="1">
            <a:prstTxWarp prst="textNoShape">
              <a:avLst/>
            </a:prstTxWarp>
          </a:bodyPr>
          <a:lstStyle/>
          <a:p>
            <a:pPr eaLnBrk="1" hangingPunct="1">
              <a:spcBef>
                <a:spcPct val="0"/>
              </a:spcBef>
            </a:pPr>
            <a:r>
              <a:rPr lang="en-US" smtClean="0"/>
              <a:t>This slide illustrates the main mechanisms underlying the development of neuropathic pain.</a:t>
            </a:r>
          </a:p>
          <a:p>
            <a:pPr eaLnBrk="1" hangingPunct="1">
              <a:spcBef>
                <a:spcPct val="0"/>
              </a:spcBef>
            </a:pPr>
            <a:r>
              <a:rPr lang="en-US" smtClean="0"/>
              <a:t>Peripheral mechanisms of neuropathic pain include membrane hyperexcitability (which may lead to ectopic discharges along sensory nerves) and peripheral sensitization.</a:t>
            </a:r>
          </a:p>
          <a:p>
            <a:pPr eaLnBrk="1" hangingPunct="1">
              <a:spcBef>
                <a:spcPct val="0"/>
              </a:spcBef>
            </a:pPr>
            <a:r>
              <a:rPr lang="en-US" smtClean="0"/>
              <a:t>Central mechanisms include hyperexcitability, wind up, central sensitization, denervation supersensitivity and loss of inhibitory controls.</a:t>
            </a:r>
          </a:p>
          <a:p>
            <a:pPr eaLnBrk="1" hangingPunct="1">
              <a:spcBef>
                <a:spcPct val="0"/>
              </a:spcBef>
            </a:pPr>
            <a:r>
              <a:rPr lang="en-US" smtClean="0"/>
              <a:t>More than one mechanism may be involved in the symptoms experienced by an individual patient and the mechanisms involved may change over time, which can complicate treatment decisions.</a:t>
            </a:r>
          </a:p>
          <a:p>
            <a:pPr eaLnBrk="1" hangingPunct="1">
              <a:spcBef>
                <a:spcPct val="0"/>
              </a:spcBef>
            </a:pPr>
            <a:endParaRPr lang="en-US" smtClean="0"/>
          </a:p>
          <a:p>
            <a:pPr eaLnBrk="1" hangingPunct="1">
              <a:spcBef>
                <a:spcPct val="0"/>
              </a:spcBef>
            </a:pPr>
            <a:r>
              <a:rPr lang="en-US" smtClean="0"/>
              <a:t>In general, pharmacotherapy is based on these phenomena by modulating them with different mechanisms of action </a:t>
            </a:r>
            <a:r>
              <a:rPr lang="en-GB" smtClean="0"/>
              <a:t>(e.g. by </a:t>
            </a:r>
            <a:r>
              <a:rPr lang="en-GB" smtClean="0">
                <a:latin typeface="Arial" charset="0"/>
              </a:rPr>
              <a:t>Na</a:t>
            </a:r>
            <a:r>
              <a:rPr lang="en-GB" baseline="30000" smtClean="0">
                <a:latin typeface="Arial" charset="0"/>
              </a:rPr>
              <a:t>+</a:t>
            </a:r>
            <a:r>
              <a:rPr lang="en-GB" smtClean="0"/>
              <a:t> channel blockers) and increasing the central inhibition (e.g., heightening descending inhibition by serotonin and noradrenalin reuptake inhibition or decrease of transmitter release by gabapentin). </a:t>
            </a:r>
          </a:p>
          <a:p>
            <a:pPr eaLnBrk="1" hangingPunct="1">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ian kuvan paikkamerkki 1"/>
          <p:cNvSpPr>
            <a:spLocks noGrp="1" noRot="1" noChangeAspect="1"/>
          </p:cNvSpPr>
          <p:nvPr>
            <p:ph type="sldImg"/>
          </p:nvPr>
        </p:nvSpPr>
        <p:spPr bwMode="auto">
          <a:noFill/>
          <a:ln>
            <a:solidFill>
              <a:srgbClr val="000000"/>
            </a:solidFill>
            <a:miter lim="800000"/>
            <a:headEnd/>
            <a:tailEnd/>
          </a:ln>
        </p:spPr>
      </p:sp>
      <p:sp>
        <p:nvSpPr>
          <p:cNvPr id="27650"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Neuropathic pain has multiple mechanisms, and the clinical features vary from case to case. Pain  may be spontaneuous or evoked by different stimuli, and in sensory examination there may be hypo- or hyperesthesia to different sensory stimuli. Many different diseases can cause neuropathic pain.</a:t>
            </a:r>
          </a:p>
          <a:p>
            <a:pPr eaLnBrk="1" hangingPunct="1">
              <a:spcBef>
                <a:spcPct val="0"/>
              </a:spcBef>
            </a:pPr>
            <a:endParaRPr lang="en-GB" smtClean="0"/>
          </a:p>
          <a:p>
            <a:pPr eaLnBrk="1" hangingPunct="1">
              <a:spcBef>
                <a:spcPct val="0"/>
              </a:spcBef>
            </a:pPr>
            <a:r>
              <a:rPr lang="en-GB" smtClean="0"/>
              <a:t>Currently we don’t have information about the predictors of response to various drugs. Hence, the drug selection is based on individual features such as comorbid conditions or contraindications / suitability rather than symptoms.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ian kuvan paikkamerkki 1"/>
          <p:cNvSpPr>
            <a:spLocks noGrp="1" noRot="1" noChangeAspect="1"/>
          </p:cNvSpPr>
          <p:nvPr>
            <p:ph type="sldImg"/>
          </p:nvPr>
        </p:nvSpPr>
        <p:spPr bwMode="auto">
          <a:noFill/>
          <a:ln>
            <a:solidFill>
              <a:srgbClr val="000000"/>
            </a:solidFill>
            <a:miter lim="800000"/>
            <a:headEnd/>
            <a:tailEnd/>
          </a:ln>
        </p:spPr>
      </p:sp>
      <p:sp>
        <p:nvSpPr>
          <p:cNvPr id="29698"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The adequate diagnostic procedure ending to the right diagnosis is the first step in the management of a patient with suspected neuropathic pain. </a:t>
            </a:r>
          </a:p>
          <a:p>
            <a:pPr eaLnBrk="1" hangingPunct="1">
              <a:spcBef>
                <a:spcPct val="0"/>
              </a:spcBef>
            </a:pPr>
            <a:endParaRPr lang="en-GB" smtClean="0"/>
          </a:p>
          <a:p>
            <a:pPr eaLnBrk="1" hangingPunct="1">
              <a:spcBef>
                <a:spcPct val="0"/>
              </a:spcBef>
            </a:pPr>
            <a:r>
              <a:rPr lang="en-GB" smtClean="0"/>
              <a:t>Every clinician should know the concept of neuropathic pain and typical features of it (pain which is usually different from nociceptive pain, e.g. burning or electric-shock-like pain; abnormal sensory function, e.g. hypo- or hypersensitivity to different sensory modalities; and location of pain and abnormal sensory function being neuroanatomically compatible).</a:t>
            </a:r>
          </a:p>
          <a:p>
            <a:pPr eaLnBrk="1" hangingPunct="1">
              <a:spcBef>
                <a:spcPct val="0"/>
              </a:spcBef>
            </a:pPr>
            <a:endParaRPr lang="en-GB" smtClean="0"/>
          </a:p>
          <a:p>
            <a:pPr eaLnBrk="1" hangingPunct="1">
              <a:spcBef>
                <a:spcPct val="0"/>
              </a:spcBef>
            </a:pPr>
            <a:r>
              <a:rPr lang="en-GB" smtClean="0"/>
              <a:t>When neuropathic pain is suspected or recognised, the lesion or disease causing is needs to be identified and treated, when possible.</a:t>
            </a:r>
          </a:p>
          <a:p>
            <a:pPr eaLnBrk="1" hangingPunct="1">
              <a:spcBef>
                <a:spcPct val="0"/>
              </a:spcBef>
            </a:pPr>
            <a:endParaRPr lang="en-GB" smtClean="0"/>
          </a:p>
          <a:p>
            <a:pPr eaLnBrk="1" hangingPunct="1">
              <a:spcBef>
                <a:spcPct val="0"/>
              </a:spcBef>
            </a:pPr>
            <a:r>
              <a:rPr lang="en-GB" smtClean="0"/>
              <a:t>All medicines for neuropathic pain necessitate a prescription from a doctor (there are no over-the-counter medicines for neuropathic pain). Hence, the doctor should inform the patient of the pharmacotherapy options in those cases with moderate or severe pain.</a:t>
            </a:r>
          </a:p>
          <a:p>
            <a:pPr eaLnBrk="1" hangingPunct="1">
              <a:spcBef>
                <a:spcPct val="0"/>
              </a:spcBef>
            </a:pPr>
            <a:endParaRPr lang="en-GB" smtClean="0"/>
          </a:p>
          <a:p>
            <a:pPr eaLnBrk="1" hangingPunct="1">
              <a:spcBef>
                <a:spcPct val="0"/>
              </a:spcBef>
            </a:pPr>
            <a:r>
              <a:rPr lang="en-GB" smtClean="0"/>
              <a:t>It the doctor cannot confirm the diagnosis or cannot achieve satisfactory treatment result, the patient should be referred to a specialist.</a:t>
            </a:r>
          </a:p>
        </p:txBody>
      </p:sp>
      <p:sp>
        <p:nvSpPr>
          <p:cNvPr id="29699" name="Dian numeron paikkamerkki 3"/>
          <p:cNvSpPr>
            <a:spLocks noGrp="1"/>
          </p:cNvSpPr>
          <p:nvPr>
            <p:ph type="sldNum" sz="quarter" idx="4294967295"/>
          </p:nvPr>
        </p:nvSpPr>
        <p:spPr bwMode="auto">
          <a:xfrm>
            <a:off x="3849688" y="9429750"/>
            <a:ext cx="2946400" cy="496888"/>
          </a:xfrm>
          <a:prstGeom prst="rect">
            <a:avLst/>
          </a:prstGeom>
          <a:noFill/>
          <a:ln>
            <a:miter lim="800000"/>
            <a:headEnd/>
            <a:tailEnd/>
          </a:ln>
        </p:spPr>
        <p:txBody>
          <a:bodyPr/>
          <a:lstStyle/>
          <a:p>
            <a:fld id="{5EED305F-8E65-4F88-B79E-482F5420EA94}" type="slidenum">
              <a:rPr lang="fi-FI">
                <a:latin typeface="Calibri" pitchFamily="34" charset="0"/>
              </a:rPr>
              <a:pPr/>
              <a:t>7</a:t>
            </a:fld>
            <a:endParaRPr lang="fi-FI">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ian kuvan paikkamerkki 1"/>
          <p:cNvSpPr>
            <a:spLocks noGrp="1" noRot="1" noChangeAspect="1"/>
          </p:cNvSpPr>
          <p:nvPr>
            <p:ph type="sldImg"/>
          </p:nvPr>
        </p:nvSpPr>
        <p:spPr bwMode="auto">
          <a:noFill/>
          <a:ln>
            <a:solidFill>
              <a:srgbClr val="000000"/>
            </a:solidFill>
            <a:miter lim="800000"/>
            <a:headEnd/>
            <a:tailEnd/>
          </a:ln>
        </p:spPr>
      </p:sp>
      <p:sp>
        <p:nvSpPr>
          <p:cNvPr id="3" name="Huomautusten paikkamerkki 2"/>
          <p:cNvSpPr>
            <a:spLocks noGrp="1"/>
          </p:cNvSpPr>
          <p:nvPr>
            <p:ph type="body" idx="1"/>
          </p:nvPr>
        </p:nvSpPr>
        <p:spPr/>
        <p:txBody>
          <a:bodyPr/>
          <a:lstStyle/>
          <a:p>
            <a:pPr eaLnBrk="1" fontAlgn="auto" hangingPunct="1">
              <a:spcBef>
                <a:spcPts val="0"/>
              </a:spcBef>
              <a:spcAft>
                <a:spcPts val="0"/>
              </a:spcAft>
              <a:defRPr/>
            </a:pPr>
            <a:r>
              <a:rPr lang="en-GB" dirty="0" smtClean="0"/>
              <a:t>Assessment of a pain patient with suspected neuropathic pain aims at recognition of neuropathic pain, localising of the lesion and diagnosing the causative disease or event.</a:t>
            </a:r>
          </a:p>
          <a:p>
            <a:pPr eaLnBrk="1" fontAlgn="auto" hangingPunct="1">
              <a:spcBef>
                <a:spcPts val="0"/>
              </a:spcBef>
              <a:spcAft>
                <a:spcPts val="0"/>
              </a:spcAft>
              <a:defRPr/>
            </a:pPr>
            <a:r>
              <a:rPr lang="en-GB" dirty="0" smtClean="0"/>
              <a:t> </a:t>
            </a:r>
            <a:endParaRPr lang="fi-FI" dirty="0" smtClean="0"/>
          </a:p>
          <a:p>
            <a:pPr eaLnBrk="1" fontAlgn="auto" hangingPunct="1">
              <a:spcBef>
                <a:spcPts val="0"/>
              </a:spcBef>
              <a:spcAft>
                <a:spcPts val="0"/>
              </a:spcAft>
              <a:defRPr/>
            </a:pPr>
            <a:r>
              <a:rPr lang="en-GB" dirty="0" smtClean="0"/>
              <a:t>Recognition of neuropathic pain is based on careful clinical examination.</a:t>
            </a:r>
          </a:p>
          <a:p>
            <a:pPr eaLnBrk="1" fontAlgn="auto" hangingPunct="1">
              <a:spcBef>
                <a:spcPts val="0"/>
              </a:spcBef>
              <a:spcAft>
                <a:spcPts val="0"/>
              </a:spcAft>
              <a:defRPr/>
            </a:pPr>
            <a:r>
              <a:rPr lang="en-GB" dirty="0" smtClean="0"/>
              <a:t>It tests the hypothesis of the possible neuropathic pain based on the history (location and quality of pain). </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Sensory testing is the most important part of the clinical examination. Different fibres should be tested separately (</a:t>
            </a:r>
            <a:r>
              <a:rPr lang="en-GB" dirty="0" err="1" smtClean="0"/>
              <a:t>A</a:t>
            </a:r>
            <a:r>
              <a:rPr lang="en-GB" dirty="0" err="1" smtClean="0">
                <a:latin typeface="Symbol" pitchFamily="18" charset="2"/>
              </a:rPr>
              <a:t>b</a:t>
            </a:r>
            <a:r>
              <a:rPr lang="en-GB" dirty="0" smtClean="0">
                <a:latin typeface="+mj-lt"/>
              </a:rPr>
              <a:t>: touch and </a:t>
            </a:r>
            <a:r>
              <a:rPr lang="en-GB" dirty="0" err="1" smtClean="0">
                <a:latin typeface="+mj-lt"/>
              </a:rPr>
              <a:t>fibration</a:t>
            </a:r>
            <a:r>
              <a:rPr lang="en-GB" dirty="0" smtClean="0">
                <a:latin typeface="+mj-lt"/>
              </a:rPr>
              <a:t>; A</a:t>
            </a:r>
            <a:r>
              <a:rPr lang="en-GB" dirty="0" smtClean="0">
                <a:latin typeface="Symbol" pitchFamily="18" charset="2"/>
              </a:rPr>
              <a:t>d</a:t>
            </a:r>
            <a:r>
              <a:rPr lang="en-GB" dirty="0" smtClean="0">
                <a:latin typeface="+mj-lt"/>
              </a:rPr>
              <a:t>: cold and sharp pain i.e., pinprick; C: warmth, burning). </a:t>
            </a:r>
            <a:r>
              <a:rPr lang="en-GB" dirty="0" smtClean="0"/>
              <a:t>The findings in the painful area are compared with the findings in the </a:t>
            </a:r>
            <a:r>
              <a:rPr lang="en-GB" dirty="0" err="1" smtClean="0"/>
              <a:t>contralateral</a:t>
            </a:r>
            <a:r>
              <a:rPr lang="en-GB" dirty="0" smtClean="0"/>
              <a:t> area in unilateral pain and in other sites on the proximal-distal axis in bilateral pain. In an individual patient the </a:t>
            </a:r>
            <a:r>
              <a:rPr lang="en-GB" dirty="0" err="1" smtClean="0"/>
              <a:t>somatosensory</a:t>
            </a:r>
            <a:r>
              <a:rPr lang="en-GB" dirty="0" smtClean="0"/>
              <a:t> findings are a mosaic of aberrations to different modalities. </a:t>
            </a:r>
            <a:endParaRPr lang="fi-FI" dirty="0" smtClean="0"/>
          </a:p>
          <a:p>
            <a:pPr eaLnBrk="1" fontAlgn="auto" hangingPunct="1">
              <a:spcBef>
                <a:spcPts val="0"/>
              </a:spcBef>
              <a:spcAft>
                <a:spcPts val="0"/>
              </a:spcAft>
              <a:defRPr/>
            </a:pPr>
            <a:endParaRPr lang="fi-FI" dirty="0" smtClean="0">
              <a:latin typeface="Symbol" pitchFamily="18" charset="2"/>
            </a:endParaRPr>
          </a:p>
          <a:p>
            <a:pPr eaLnBrk="1" fontAlgn="auto" hangingPunct="1">
              <a:spcBef>
                <a:spcPts val="0"/>
              </a:spcBef>
              <a:spcAft>
                <a:spcPts val="0"/>
              </a:spcAft>
              <a:defRPr/>
            </a:pPr>
            <a:r>
              <a:rPr lang="en-GB" dirty="0" smtClean="0"/>
              <a:t>Identifying a neurological disease or a nervous system lesion is based on a systematic search of neurological abnormalities in clinical examination.</a:t>
            </a:r>
          </a:p>
          <a:p>
            <a:pPr eaLnBrk="1" fontAlgn="auto" hangingPunct="1">
              <a:spcBef>
                <a:spcPts val="0"/>
              </a:spcBef>
              <a:spcAft>
                <a:spcPts val="0"/>
              </a:spcAft>
              <a:defRPr/>
            </a:pPr>
            <a:r>
              <a:rPr lang="en-GB" dirty="0" smtClean="0"/>
              <a:t>Sometimes the diagnosis is straightforward, e.g. neuropathic pain after a known surgical nerve lesion or </a:t>
            </a:r>
            <a:r>
              <a:rPr lang="en-GB" dirty="0" err="1" smtClean="0"/>
              <a:t>postherpetic</a:t>
            </a:r>
            <a:r>
              <a:rPr lang="en-GB" dirty="0" smtClean="0"/>
              <a:t> neuralgia after shingles. In these cases no additional tests are needed. In other cases, further examination usually necessitate a referral to secondary health care.</a:t>
            </a:r>
            <a:endParaRPr lang="fi-FI" dirty="0">
              <a:latin typeface="Symbol" pitchFamily="18" charset="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ian kuvan paikkamerkki 1"/>
          <p:cNvSpPr>
            <a:spLocks noGrp="1" noRot="1" noChangeAspect="1"/>
          </p:cNvSpPr>
          <p:nvPr>
            <p:ph type="sldImg"/>
          </p:nvPr>
        </p:nvSpPr>
        <p:spPr bwMode="auto">
          <a:noFill/>
          <a:ln>
            <a:solidFill>
              <a:srgbClr val="000000"/>
            </a:solidFill>
            <a:miter lim="800000"/>
            <a:headEnd/>
            <a:tailEnd/>
          </a:ln>
        </p:spPr>
      </p:sp>
      <p:sp>
        <p:nvSpPr>
          <p:cNvPr id="33794"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Patients with neuropathic pain have often comorbidities, e.g. mood changes, disturbed sleep or functional impairment (the list on the right).</a:t>
            </a:r>
          </a:p>
          <a:p>
            <a:pPr eaLnBrk="1" hangingPunct="1">
              <a:spcBef>
                <a:spcPct val="0"/>
              </a:spcBef>
            </a:pPr>
            <a:endParaRPr lang="en-GB" smtClean="0"/>
          </a:p>
          <a:p>
            <a:pPr eaLnBrk="1" hangingPunct="1">
              <a:spcBef>
                <a:spcPct val="0"/>
              </a:spcBef>
            </a:pPr>
            <a:r>
              <a:rPr lang="en-GB" smtClean="0"/>
              <a:t>When selecting the individual pharmacotherapy, special considerations like frailty due to old age, concomitant diseases and their medication (i.e., relative or absolute contraindications to certain drugs or risk of interactions) needs to be taken into account (list on the left). In addition, the doctor is responsible to organise adequate treatment of the causative disease itself, when possible (e.g., treatment of diabetes, secondary prevention of stroke). </a:t>
            </a:r>
          </a:p>
          <a:p>
            <a:pPr eaLnBrk="1" hangingPunct="1">
              <a:spcBef>
                <a:spcPct val="0"/>
              </a:spcBef>
            </a:pPr>
            <a:endParaRPr lang="en-GB" smtClean="0"/>
          </a:p>
          <a:p>
            <a:pPr eaLnBrk="1" hangingPunct="1">
              <a:spcBef>
                <a:spcPct val="0"/>
              </a:spcBef>
            </a:pPr>
            <a:r>
              <a:rPr lang="en-GB" smtClean="0"/>
              <a:t>Examples:</a:t>
            </a:r>
          </a:p>
          <a:p>
            <a:pPr eaLnBrk="1" hangingPunct="1">
              <a:spcBef>
                <a:spcPct val="0"/>
              </a:spcBef>
            </a:pPr>
            <a:r>
              <a:rPr lang="en-GB" smtClean="0"/>
              <a:t>Tricyclic antidepressants (TCAs) cannot be used in recovery phase of myocardial infarction or in patients with cardiac conduction disturbances. They should be used with caution in patients with history of seizures, prostatic hypertrophy, urinary retention, chronic constipation, narrow-angle glaucoma or suicidal ideations.</a:t>
            </a:r>
          </a:p>
          <a:p>
            <a:pPr eaLnBrk="1" hangingPunct="1">
              <a:spcBef>
                <a:spcPct val="0"/>
              </a:spcBef>
            </a:pPr>
            <a:endParaRPr lang="en-GB" smtClean="0"/>
          </a:p>
          <a:p>
            <a:pPr eaLnBrk="1" hangingPunct="1">
              <a:spcBef>
                <a:spcPct val="0"/>
              </a:spcBef>
            </a:pPr>
            <a:r>
              <a:rPr lang="en-GB" smtClean="0"/>
              <a:t>Venlafaxine and duloxetine are contraindicated in patients with uncontrolled hypertension, and should be used with caution in patients with history of mania or seizures. </a:t>
            </a:r>
          </a:p>
          <a:p>
            <a:pPr eaLnBrk="1" hangingPunct="1">
              <a:spcBef>
                <a:spcPct val="0"/>
              </a:spcBef>
            </a:pPr>
            <a:endParaRPr lang="en-GB" smtClean="0"/>
          </a:p>
          <a:p>
            <a:pPr eaLnBrk="1" hangingPunct="1">
              <a:spcBef>
                <a:spcPct val="0"/>
              </a:spcBef>
            </a:pPr>
            <a:r>
              <a:rPr lang="en-GB" smtClean="0"/>
              <a:t>Opioids should not be used in patients with previous or current alcohol or drug abuse.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lvl1pPr>
              <a:defRPr/>
            </a:lvl1pPr>
          </a:lstStyle>
          <a:p>
            <a:pPr>
              <a:defRPr/>
            </a:pPr>
            <a:fld id="{25399919-00B7-4E95-B7CF-EFB40C41B1E8}" type="datetimeFigureOut">
              <a:rPr lang="fi-FI"/>
              <a:pPr>
                <a:defRPr/>
              </a:pPr>
              <a:t>1.8.2013</a:t>
            </a:fld>
            <a:endParaRPr lang="fi-FI"/>
          </a:p>
        </p:txBody>
      </p:sp>
      <p:sp>
        <p:nvSpPr>
          <p:cNvPr id="5" name="Alatunnisteen paikkamerkki 4"/>
          <p:cNvSpPr>
            <a:spLocks noGrp="1"/>
          </p:cNvSpPr>
          <p:nvPr>
            <p:ph type="ftr" sz="quarter" idx="11"/>
          </p:nvPr>
        </p:nvSpPr>
        <p:spPr/>
        <p:txBody>
          <a:bodyPr/>
          <a:lstStyle>
            <a:lvl1pPr>
              <a:defRPr/>
            </a:lvl1pPr>
          </a:lstStyle>
          <a:p>
            <a:pPr>
              <a:defRPr/>
            </a:pPr>
            <a:endParaRPr lang="fi-FI"/>
          </a:p>
        </p:txBody>
      </p:sp>
      <p:sp>
        <p:nvSpPr>
          <p:cNvPr id="6" name="Dian numeron paikkamerkki 5"/>
          <p:cNvSpPr>
            <a:spLocks noGrp="1"/>
          </p:cNvSpPr>
          <p:nvPr>
            <p:ph type="sldNum" sz="quarter" idx="12"/>
          </p:nvPr>
        </p:nvSpPr>
        <p:spPr/>
        <p:txBody>
          <a:bodyPr/>
          <a:lstStyle>
            <a:lvl1pPr>
              <a:defRPr/>
            </a:lvl1pPr>
          </a:lstStyle>
          <a:p>
            <a:pPr>
              <a:defRPr/>
            </a:pPr>
            <a:fld id="{F0924CE8-F512-47A2-8B7F-55A1F0BC61A0}" type="slidenum">
              <a:rPr lang="fi-FI"/>
              <a:pPr>
                <a:defRPr/>
              </a:pPr>
              <a:t>‹Nr.›</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lvl1pPr>
              <a:defRPr/>
            </a:lvl1pPr>
          </a:lstStyle>
          <a:p>
            <a:pPr>
              <a:defRPr/>
            </a:pPr>
            <a:fld id="{A743CD28-69B7-4DBB-BA93-C301FD1B7ADE}" type="datetimeFigureOut">
              <a:rPr lang="fi-FI"/>
              <a:pPr>
                <a:defRPr/>
              </a:pPr>
              <a:t>1.8.2013</a:t>
            </a:fld>
            <a:endParaRPr lang="fi-FI"/>
          </a:p>
        </p:txBody>
      </p:sp>
      <p:sp>
        <p:nvSpPr>
          <p:cNvPr id="5" name="Alatunnisteen paikkamerkki 4"/>
          <p:cNvSpPr>
            <a:spLocks noGrp="1"/>
          </p:cNvSpPr>
          <p:nvPr>
            <p:ph type="ftr" sz="quarter" idx="11"/>
          </p:nvPr>
        </p:nvSpPr>
        <p:spPr/>
        <p:txBody>
          <a:bodyPr/>
          <a:lstStyle>
            <a:lvl1pPr>
              <a:defRPr/>
            </a:lvl1pPr>
          </a:lstStyle>
          <a:p>
            <a:pPr>
              <a:defRPr/>
            </a:pPr>
            <a:endParaRPr lang="fi-FI"/>
          </a:p>
        </p:txBody>
      </p:sp>
      <p:sp>
        <p:nvSpPr>
          <p:cNvPr id="6" name="Dian numeron paikkamerkki 5"/>
          <p:cNvSpPr>
            <a:spLocks noGrp="1"/>
          </p:cNvSpPr>
          <p:nvPr>
            <p:ph type="sldNum" sz="quarter" idx="12"/>
          </p:nvPr>
        </p:nvSpPr>
        <p:spPr/>
        <p:txBody>
          <a:bodyPr/>
          <a:lstStyle>
            <a:lvl1pPr>
              <a:defRPr/>
            </a:lvl1pPr>
          </a:lstStyle>
          <a:p>
            <a:pPr>
              <a:defRPr/>
            </a:pPr>
            <a:fld id="{2D04E8A4-A068-4A79-87D5-883A6C5BAD69}" type="slidenum">
              <a:rPr lang="fi-FI"/>
              <a:pPr>
                <a:defRPr/>
              </a:pPr>
              <a:t>‹Nr.›</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lvl1pPr>
              <a:defRPr/>
            </a:lvl1pPr>
          </a:lstStyle>
          <a:p>
            <a:pPr>
              <a:defRPr/>
            </a:pPr>
            <a:fld id="{3EFF7620-D8BE-4E4B-9A4A-A74873FBF702}" type="datetimeFigureOut">
              <a:rPr lang="fi-FI"/>
              <a:pPr>
                <a:defRPr/>
              </a:pPr>
              <a:t>1.8.2013</a:t>
            </a:fld>
            <a:endParaRPr lang="fi-FI"/>
          </a:p>
        </p:txBody>
      </p:sp>
      <p:sp>
        <p:nvSpPr>
          <p:cNvPr id="5" name="Alatunnisteen paikkamerkki 4"/>
          <p:cNvSpPr>
            <a:spLocks noGrp="1"/>
          </p:cNvSpPr>
          <p:nvPr>
            <p:ph type="ftr" sz="quarter" idx="11"/>
          </p:nvPr>
        </p:nvSpPr>
        <p:spPr/>
        <p:txBody>
          <a:bodyPr/>
          <a:lstStyle>
            <a:lvl1pPr>
              <a:defRPr/>
            </a:lvl1pPr>
          </a:lstStyle>
          <a:p>
            <a:pPr>
              <a:defRPr/>
            </a:pPr>
            <a:endParaRPr lang="fi-FI"/>
          </a:p>
        </p:txBody>
      </p:sp>
      <p:sp>
        <p:nvSpPr>
          <p:cNvPr id="6" name="Dian numeron paikkamerkki 5"/>
          <p:cNvSpPr>
            <a:spLocks noGrp="1"/>
          </p:cNvSpPr>
          <p:nvPr>
            <p:ph type="sldNum" sz="quarter" idx="12"/>
          </p:nvPr>
        </p:nvSpPr>
        <p:spPr/>
        <p:txBody>
          <a:bodyPr/>
          <a:lstStyle>
            <a:lvl1pPr>
              <a:defRPr/>
            </a:lvl1pPr>
          </a:lstStyle>
          <a:p>
            <a:pPr>
              <a:defRPr/>
            </a:pPr>
            <a:fld id="{E41807F6-8FDC-433C-9E64-86D30CE1344B}" type="slidenum">
              <a:rPr lang="fi-FI"/>
              <a:pPr>
                <a:defRPr/>
              </a:pPr>
              <a:t>‹Nr.›</a:t>
            </a:fld>
            <a:endParaRPr lang="fi-FI"/>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Otsikko, teksti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p>
            <a:r>
              <a:rPr lang="fi-FI" smtClean="0"/>
              <a:t>Muokkaa perustyyl. napsautt.</a:t>
            </a:r>
            <a:endParaRPr lang="fi-FI"/>
          </a:p>
        </p:txBody>
      </p:sp>
      <p:sp>
        <p:nvSpPr>
          <p:cNvPr id="3" name="Tekstin paikkamerkki 2"/>
          <p:cNvSpPr>
            <a:spLocks noGrp="1"/>
          </p:cNvSpPr>
          <p:nvPr>
            <p:ph type="body" sz="half" idx="1"/>
          </p:nvPr>
        </p:nvSpPr>
        <p:spPr>
          <a:xfrm>
            <a:off x="457200" y="1600200"/>
            <a:ext cx="4038600" cy="4525963"/>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a:xfrm>
            <a:off x="457200" y="6245225"/>
            <a:ext cx="2133600" cy="476250"/>
          </a:xfrm>
        </p:spPr>
        <p:txBody>
          <a:bodyPr/>
          <a:lstStyle>
            <a:lvl1pPr>
              <a:defRPr/>
            </a:lvl1pPr>
          </a:lstStyle>
          <a:p>
            <a:pPr>
              <a:defRPr/>
            </a:pPr>
            <a:endParaRPr lang="fi-FI"/>
          </a:p>
        </p:txBody>
      </p:sp>
      <p:sp>
        <p:nvSpPr>
          <p:cNvPr id="6" name="Alatunnisteen paikkamerkki 5"/>
          <p:cNvSpPr>
            <a:spLocks noGrp="1"/>
          </p:cNvSpPr>
          <p:nvPr>
            <p:ph type="ftr" sz="quarter" idx="11"/>
          </p:nvPr>
        </p:nvSpPr>
        <p:spPr>
          <a:xfrm>
            <a:off x="3124200" y="6245225"/>
            <a:ext cx="2895600" cy="476250"/>
          </a:xfrm>
        </p:spPr>
        <p:txBody>
          <a:bodyPr/>
          <a:lstStyle>
            <a:lvl1pPr>
              <a:defRPr/>
            </a:lvl1pPr>
          </a:lstStyle>
          <a:p>
            <a:pPr>
              <a:defRPr/>
            </a:pPr>
            <a:endParaRPr lang="fi-FI"/>
          </a:p>
        </p:txBody>
      </p:sp>
      <p:sp>
        <p:nvSpPr>
          <p:cNvPr id="7" name="Dian numeron paikkamerkki 6"/>
          <p:cNvSpPr>
            <a:spLocks noGrp="1"/>
          </p:cNvSpPr>
          <p:nvPr>
            <p:ph type="sldNum" sz="quarter" idx="12"/>
          </p:nvPr>
        </p:nvSpPr>
        <p:spPr>
          <a:xfrm>
            <a:off x="6553200" y="6245225"/>
            <a:ext cx="2133600" cy="476250"/>
          </a:xfrm>
        </p:spPr>
        <p:txBody>
          <a:bodyPr/>
          <a:lstStyle>
            <a:lvl1pPr>
              <a:defRPr/>
            </a:lvl1pPr>
          </a:lstStyle>
          <a:p>
            <a:pPr>
              <a:defRPr/>
            </a:pPr>
            <a:fld id="{5147FB83-D490-4F61-B236-0FF00BDC1A03}" type="slidenum">
              <a:rPr lang="fi-FI"/>
              <a:pPr>
                <a:defRPr/>
              </a:pPr>
              <a:t>‹Nr.›</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lvl1pPr>
              <a:defRPr/>
            </a:lvl1pPr>
          </a:lstStyle>
          <a:p>
            <a:pPr>
              <a:defRPr/>
            </a:pPr>
            <a:fld id="{8105A27A-B32A-44D9-89B9-F4084762E3F7}" type="datetimeFigureOut">
              <a:rPr lang="fi-FI"/>
              <a:pPr>
                <a:defRPr/>
              </a:pPr>
              <a:t>1.8.2013</a:t>
            </a:fld>
            <a:endParaRPr lang="fi-FI"/>
          </a:p>
        </p:txBody>
      </p:sp>
      <p:sp>
        <p:nvSpPr>
          <p:cNvPr id="5" name="Alatunnisteen paikkamerkki 4"/>
          <p:cNvSpPr>
            <a:spLocks noGrp="1"/>
          </p:cNvSpPr>
          <p:nvPr>
            <p:ph type="ftr" sz="quarter" idx="11"/>
          </p:nvPr>
        </p:nvSpPr>
        <p:spPr/>
        <p:txBody>
          <a:bodyPr/>
          <a:lstStyle>
            <a:lvl1pPr>
              <a:defRPr/>
            </a:lvl1pPr>
          </a:lstStyle>
          <a:p>
            <a:pPr>
              <a:defRPr/>
            </a:pPr>
            <a:endParaRPr lang="fi-FI"/>
          </a:p>
        </p:txBody>
      </p:sp>
      <p:sp>
        <p:nvSpPr>
          <p:cNvPr id="6" name="Dian numeron paikkamerkki 5"/>
          <p:cNvSpPr>
            <a:spLocks noGrp="1"/>
          </p:cNvSpPr>
          <p:nvPr>
            <p:ph type="sldNum" sz="quarter" idx="12"/>
          </p:nvPr>
        </p:nvSpPr>
        <p:spPr/>
        <p:txBody>
          <a:bodyPr/>
          <a:lstStyle>
            <a:lvl1pPr>
              <a:defRPr/>
            </a:lvl1pPr>
          </a:lstStyle>
          <a:p>
            <a:pPr>
              <a:defRPr/>
            </a:pPr>
            <a:fld id="{852E3114-6CEF-4161-BA7A-CD8D2DE819AB}" type="slidenum">
              <a:rPr lang="fi-FI"/>
              <a:pPr>
                <a:defRPr/>
              </a:pPr>
              <a:t>‹Nr.›</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lvl1pPr>
              <a:defRPr/>
            </a:lvl1pPr>
          </a:lstStyle>
          <a:p>
            <a:pPr>
              <a:defRPr/>
            </a:pPr>
            <a:fld id="{31D3F09D-91E1-4B12-9AC8-4FDEAEFD91E6}" type="datetimeFigureOut">
              <a:rPr lang="fi-FI"/>
              <a:pPr>
                <a:defRPr/>
              </a:pPr>
              <a:t>1.8.2013</a:t>
            </a:fld>
            <a:endParaRPr lang="fi-FI"/>
          </a:p>
        </p:txBody>
      </p:sp>
      <p:sp>
        <p:nvSpPr>
          <p:cNvPr id="5" name="Alatunnisteen paikkamerkki 4"/>
          <p:cNvSpPr>
            <a:spLocks noGrp="1"/>
          </p:cNvSpPr>
          <p:nvPr>
            <p:ph type="ftr" sz="quarter" idx="11"/>
          </p:nvPr>
        </p:nvSpPr>
        <p:spPr/>
        <p:txBody>
          <a:bodyPr/>
          <a:lstStyle>
            <a:lvl1pPr>
              <a:defRPr/>
            </a:lvl1pPr>
          </a:lstStyle>
          <a:p>
            <a:pPr>
              <a:defRPr/>
            </a:pPr>
            <a:endParaRPr lang="fi-FI"/>
          </a:p>
        </p:txBody>
      </p:sp>
      <p:sp>
        <p:nvSpPr>
          <p:cNvPr id="6" name="Dian numeron paikkamerkki 5"/>
          <p:cNvSpPr>
            <a:spLocks noGrp="1"/>
          </p:cNvSpPr>
          <p:nvPr>
            <p:ph type="sldNum" sz="quarter" idx="12"/>
          </p:nvPr>
        </p:nvSpPr>
        <p:spPr/>
        <p:txBody>
          <a:bodyPr/>
          <a:lstStyle>
            <a:lvl1pPr>
              <a:defRPr/>
            </a:lvl1pPr>
          </a:lstStyle>
          <a:p>
            <a:pPr>
              <a:defRPr/>
            </a:pPr>
            <a:fld id="{80A6B2E1-1C49-4530-8532-7E84E7E4F7C1}" type="slidenum">
              <a:rPr lang="fi-FI"/>
              <a:pPr>
                <a:defRPr/>
              </a:pPr>
              <a:t>‹Nr.›</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3"/>
          <p:cNvSpPr>
            <a:spLocks noGrp="1"/>
          </p:cNvSpPr>
          <p:nvPr>
            <p:ph type="dt" sz="half" idx="10"/>
          </p:nvPr>
        </p:nvSpPr>
        <p:spPr/>
        <p:txBody>
          <a:bodyPr/>
          <a:lstStyle>
            <a:lvl1pPr>
              <a:defRPr/>
            </a:lvl1pPr>
          </a:lstStyle>
          <a:p>
            <a:pPr>
              <a:defRPr/>
            </a:pPr>
            <a:fld id="{D198B988-8971-40E9-89C2-2D5C598FCFA3}" type="datetimeFigureOut">
              <a:rPr lang="fi-FI"/>
              <a:pPr>
                <a:defRPr/>
              </a:pPr>
              <a:t>1.8.2013</a:t>
            </a:fld>
            <a:endParaRPr lang="fi-FI"/>
          </a:p>
        </p:txBody>
      </p:sp>
      <p:sp>
        <p:nvSpPr>
          <p:cNvPr id="6" name="Alatunnisteen paikkamerkki 4"/>
          <p:cNvSpPr>
            <a:spLocks noGrp="1"/>
          </p:cNvSpPr>
          <p:nvPr>
            <p:ph type="ftr" sz="quarter" idx="11"/>
          </p:nvPr>
        </p:nvSpPr>
        <p:spPr/>
        <p:txBody>
          <a:bodyPr/>
          <a:lstStyle>
            <a:lvl1pPr>
              <a:defRPr/>
            </a:lvl1pPr>
          </a:lstStyle>
          <a:p>
            <a:pPr>
              <a:defRPr/>
            </a:pPr>
            <a:endParaRPr lang="fi-FI"/>
          </a:p>
        </p:txBody>
      </p:sp>
      <p:sp>
        <p:nvSpPr>
          <p:cNvPr id="7" name="Dian numeron paikkamerkki 5"/>
          <p:cNvSpPr>
            <a:spLocks noGrp="1"/>
          </p:cNvSpPr>
          <p:nvPr>
            <p:ph type="sldNum" sz="quarter" idx="12"/>
          </p:nvPr>
        </p:nvSpPr>
        <p:spPr/>
        <p:txBody>
          <a:bodyPr/>
          <a:lstStyle>
            <a:lvl1pPr>
              <a:defRPr/>
            </a:lvl1pPr>
          </a:lstStyle>
          <a:p>
            <a:pPr>
              <a:defRPr/>
            </a:pPr>
            <a:fld id="{3F97A1F8-69C4-4FA9-8FB5-F27F6ED5BCB2}" type="slidenum">
              <a:rPr lang="fi-FI"/>
              <a:pPr>
                <a:defRPr/>
              </a:pPr>
              <a:t>‹Nr.›</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3"/>
          <p:cNvSpPr>
            <a:spLocks noGrp="1"/>
          </p:cNvSpPr>
          <p:nvPr>
            <p:ph type="dt" sz="half" idx="10"/>
          </p:nvPr>
        </p:nvSpPr>
        <p:spPr/>
        <p:txBody>
          <a:bodyPr/>
          <a:lstStyle>
            <a:lvl1pPr>
              <a:defRPr/>
            </a:lvl1pPr>
          </a:lstStyle>
          <a:p>
            <a:pPr>
              <a:defRPr/>
            </a:pPr>
            <a:fld id="{BE9E7D06-4AF8-47A4-A2DB-A837E9588579}" type="datetimeFigureOut">
              <a:rPr lang="fi-FI"/>
              <a:pPr>
                <a:defRPr/>
              </a:pPr>
              <a:t>1.8.2013</a:t>
            </a:fld>
            <a:endParaRPr lang="fi-FI"/>
          </a:p>
        </p:txBody>
      </p:sp>
      <p:sp>
        <p:nvSpPr>
          <p:cNvPr id="8" name="Alatunnisteen paikkamerkki 4"/>
          <p:cNvSpPr>
            <a:spLocks noGrp="1"/>
          </p:cNvSpPr>
          <p:nvPr>
            <p:ph type="ftr" sz="quarter" idx="11"/>
          </p:nvPr>
        </p:nvSpPr>
        <p:spPr/>
        <p:txBody>
          <a:bodyPr/>
          <a:lstStyle>
            <a:lvl1pPr>
              <a:defRPr/>
            </a:lvl1pPr>
          </a:lstStyle>
          <a:p>
            <a:pPr>
              <a:defRPr/>
            </a:pPr>
            <a:endParaRPr lang="fi-FI"/>
          </a:p>
        </p:txBody>
      </p:sp>
      <p:sp>
        <p:nvSpPr>
          <p:cNvPr id="9" name="Dian numeron paikkamerkki 5"/>
          <p:cNvSpPr>
            <a:spLocks noGrp="1"/>
          </p:cNvSpPr>
          <p:nvPr>
            <p:ph type="sldNum" sz="quarter" idx="12"/>
          </p:nvPr>
        </p:nvSpPr>
        <p:spPr/>
        <p:txBody>
          <a:bodyPr/>
          <a:lstStyle>
            <a:lvl1pPr>
              <a:defRPr/>
            </a:lvl1pPr>
          </a:lstStyle>
          <a:p>
            <a:pPr>
              <a:defRPr/>
            </a:pPr>
            <a:fld id="{FAA81B8F-F24B-4764-B620-7F1F48FC4AEE}" type="slidenum">
              <a:rPr lang="fi-FI"/>
              <a:pPr>
                <a:defRPr/>
              </a:pPr>
              <a:t>‹Nr.›</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3"/>
          <p:cNvSpPr>
            <a:spLocks noGrp="1"/>
          </p:cNvSpPr>
          <p:nvPr>
            <p:ph type="dt" sz="half" idx="10"/>
          </p:nvPr>
        </p:nvSpPr>
        <p:spPr/>
        <p:txBody>
          <a:bodyPr/>
          <a:lstStyle>
            <a:lvl1pPr>
              <a:defRPr/>
            </a:lvl1pPr>
          </a:lstStyle>
          <a:p>
            <a:pPr>
              <a:defRPr/>
            </a:pPr>
            <a:fld id="{6F8BEC73-BEA1-47F0-AC8C-C1030FA168AA}" type="datetimeFigureOut">
              <a:rPr lang="fi-FI"/>
              <a:pPr>
                <a:defRPr/>
              </a:pPr>
              <a:t>1.8.2013</a:t>
            </a:fld>
            <a:endParaRPr lang="fi-FI"/>
          </a:p>
        </p:txBody>
      </p:sp>
      <p:sp>
        <p:nvSpPr>
          <p:cNvPr id="4" name="Alatunnisteen paikkamerkki 4"/>
          <p:cNvSpPr>
            <a:spLocks noGrp="1"/>
          </p:cNvSpPr>
          <p:nvPr>
            <p:ph type="ftr" sz="quarter" idx="11"/>
          </p:nvPr>
        </p:nvSpPr>
        <p:spPr/>
        <p:txBody>
          <a:bodyPr/>
          <a:lstStyle>
            <a:lvl1pPr>
              <a:defRPr/>
            </a:lvl1pPr>
          </a:lstStyle>
          <a:p>
            <a:pPr>
              <a:defRPr/>
            </a:pPr>
            <a:endParaRPr lang="fi-FI"/>
          </a:p>
        </p:txBody>
      </p:sp>
      <p:sp>
        <p:nvSpPr>
          <p:cNvPr id="5" name="Dian numeron paikkamerkki 5"/>
          <p:cNvSpPr>
            <a:spLocks noGrp="1"/>
          </p:cNvSpPr>
          <p:nvPr>
            <p:ph type="sldNum" sz="quarter" idx="12"/>
          </p:nvPr>
        </p:nvSpPr>
        <p:spPr/>
        <p:txBody>
          <a:bodyPr/>
          <a:lstStyle>
            <a:lvl1pPr>
              <a:defRPr/>
            </a:lvl1pPr>
          </a:lstStyle>
          <a:p>
            <a:pPr>
              <a:defRPr/>
            </a:pPr>
            <a:fld id="{A84C58BF-3F89-47A6-A6AF-FD4BD838A80B}" type="slidenum">
              <a:rPr lang="fi-FI"/>
              <a:pPr>
                <a:defRPr/>
              </a:pPr>
              <a:t>‹Nr.›</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p:cNvSpPr>
            <a:spLocks noGrp="1"/>
          </p:cNvSpPr>
          <p:nvPr>
            <p:ph type="dt" sz="half" idx="10"/>
          </p:nvPr>
        </p:nvSpPr>
        <p:spPr/>
        <p:txBody>
          <a:bodyPr/>
          <a:lstStyle>
            <a:lvl1pPr>
              <a:defRPr/>
            </a:lvl1pPr>
          </a:lstStyle>
          <a:p>
            <a:pPr>
              <a:defRPr/>
            </a:pPr>
            <a:fld id="{4D032E0C-8E01-4503-B3CB-D8874BC52C79}" type="datetimeFigureOut">
              <a:rPr lang="fi-FI"/>
              <a:pPr>
                <a:defRPr/>
              </a:pPr>
              <a:t>1.8.2013</a:t>
            </a:fld>
            <a:endParaRPr lang="fi-FI"/>
          </a:p>
        </p:txBody>
      </p:sp>
      <p:sp>
        <p:nvSpPr>
          <p:cNvPr id="3" name="Alatunnisteen paikkamerkki 4"/>
          <p:cNvSpPr>
            <a:spLocks noGrp="1"/>
          </p:cNvSpPr>
          <p:nvPr>
            <p:ph type="ftr" sz="quarter" idx="11"/>
          </p:nvPr>
        </p:nvSpPr>
        <p:spPr/>
        <p:txBody>
          <a:bodyPr/>
          <a:lstStyle>
            <a:lvl1pPr>
              <a:defRPr/>
            </a:lvl1pPr>
          </a:lstStyle>
          <a:p>
            <a:pPr>
              <a:defRPr/>
            </a:pPr>
            <a:endParaRPr lang="fi-FI"/>
          </a:p>
        </p:txBody>
      </p:sp>
      <p:sp>
        <p:nvSpPr>
          <p:cNvPr id="4" name="Dian numeron paikkamerkki 5"/>
          <p:cNvSpPr>
            <a:spLocks noGrp="1"/>
          </p:cNvSpPr>
          <p:nvPr>
            <p:ph type="sldNum" sz="quarter" idx="12"/>
          </p:nvPr>
        </p:nvSpPr>
        <p:spPr/>
        <p:txBody>
          <a:bodyPr/>
          <a:lstStyle>
            <a:lvl1pPr>
              <a:defRPr/>
            </a:lvl1pPr>
          </a:lstStyle>
          <a:p>
            <a:pPr>
              <a:defRPr/>
            </a:pPr>
            <a:fld id="{1C840CA7-46D7-421F-B48C-4386D298F078}" type="slidenum">
              <a:rPr lang="fi-FI"/>
              <a:pPr>
                <a:defRPr/>
              </a:pPr>
              <a:t>‹Nr.›</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3"/>
          <p:cNvSpPr>
            <a:spLocks noGrp="1"/>
          </p:cNvSpPr>
          <p:nvPr>
            <p:ph type="dt" sz="half" idx="10"/>
          </p:nvPr>
        </p:nvSpPr>
        <p:spPr/>
        <p:txBody>
          <a:bodyPr/>
          <a:lstStyle>
            <a:lvl1pPr>
              <a:defRPr/>
            </a:lvl1pPr>
          </a:lstStyle>
          <a:p>
            <a:pPr>
              <a:defRPr/>
            </a:pPr>
            <a:fld id="{43C3B14E-7E44-4C2B-90A2-FF72C01A5A4C}" type="datetimeFigureOut">
              <a:rPr lang="fi-FI"/>
              <a:pPr>
                <a:defRPr/>
              </a:pPr>
              <a:t>1.8.2013</a:t>
            </a:fld>
            <a:endParaRPr lang="fi-FI"/>
          </a:p>
        </p:txBody>
      </p:sp>
      <p:sp>
        <p:nvSpPr>
          <p:cNvPr id="6" name="Alatunnisteen paikkamerkki 4"/>
          <p:cNvSpPr>
            <a:spLocks noGrp="1"/>
          </p:cNvSpPr>
          <p:nvPr>
            <p:ph type="ftr" sz="quarter" idx="11"/>
          </p:nvPr>
        </p:nvSpPr>
        <p:spPr/>
        <p:txBody>
          <a:bodyPr/>
          <a:lstStyle>
            <a:lvl1pPr>
              <a:defRPr/>
            </a:lvl1pPr>
          </a:lstStyle>
          <a:p>
            <a:pPr>
              <a:defRPr/>
            </a:pPr>
            <a:endParaRPr lang="fi-FI"/>
          </a:p>
        </p:txBody>
      </p:sp>
      <p:sp>
        <p:nvSpPr>
          <p:cNvPr id="7" name="Dian numeron paikkamerkki 5"/>
          <p:cNvSpPr>
            <a:spLocks noGrp="1"/>
          </p:cNvSpPr>
          <p:nvPr>
            <p:ph type="sldNum" sz="quarter" idx="12"/>
          </p:nvPr>
        </p:nvSpPr>
        <p:spPr/>
        <p:txBody>
          <a:bodyPr/>
          <a:lstStyle>
            <a:lvl1pPr>
              <a:defRPr/>
            </a:lvl1pPr>
          </a:lstStyle>
          <a:p>
            <a:pPr>
              <a:defRPr/>
            </a:pPr>
            <a:fld id="{D3F9B44E-8346-43E2-9D79-B52E224256BA}" type="slidenum">
              <a:rPr lang="fi-FI"/>
              <a:pPr>
                <a:defRPr/>
              </a:pPr>
              <a:t>‹Nr.›</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3"/>
          <p:cNvSpPr>
            <a:spLocks noGrp="1"/>
          </p:cNvSpPr>
          <p:nvPr>
            <p:ph type="dt" sz="half" idx="10"/>
          </p:nvPr>
        </p:nvSpPr>
        <p:spPr/>
        <p:txBody>
          <a:bodyPr/>
          <a:lstStyle>
            <a:lvl1pPr>
              <a:defRPr/>
            </a:lvl1pPr>
          </a:lstStyle>
          <a:p>
            <a:pPr>
              <a:defRPr/>
            </a:pPr>
            <a:fld id="{54C6A562-4054-4244-A522-86AEBA828D54}" type="datetimeFigureOut">
              <a:rPr lang="fi-FI"/>
              <a:pPr>
                <a:defRPr/>
              </a:pPr>
              <a:t>1.8.2013</a:t>
            </a:fld>
            <a:endParaRPr lang="fi-FI"/>
          </a:p>
        </p:txBody>
      </p:sp>
      <p:sp>
        <p:nvSpPr>
          <p:cNvPr id="6" name="Alatunnisteen paikkamerkki 4"/>
          <p:cNvSpPr>
            <a:spLocks noGrp="1"/>
          </p:cNvSpPr>
          <p:nvPr>
            <p:ph type="ftr" sz="quarter" idx="11"/>
          </p:nvPr>
        </p:nvSpPr>
        <p:spPr/>
        <p:txBody>
          <a:bodyPr/>
          <a:lstStyle>
            <a:lvl1pPr>
              <a:defRPr/>
            </a:lvl1pPr>
          </a:lstStyle>
          <a:p>
            <a:pPr>
              <a:defRPr/>
            </a:pPr>
            <a:endParaRPr lang="fi-FI"/>
          </a:p>
        </p:txBody>
      </p:sp>
      <p:sp>
        <p:nvSpPr>
          <p:cNvPr id="7" name="Dian numeron paikkamerkki 5"/>
          <p:cNvSpPr>
            <a:spLocks noGrp="1"/>
          </p:cNvSpPr>
          <p:nvPr>
            <p:ph type="sldNum" sz="quarter" idx="12"/>
          </p:nvPr>
        </p:nvSpPr>
        <p:spPr/>
        <p:txBody>
          <a:bodyPr/>
          <a:lstStyle>
            <a:lvl1pPr>
              <a:defRPr/>
            </a:lvl1pPr>
          </a:lstStyle>
          <a:p>
            <a:pPr>
              <a:defRPr/>
            </a:pPr>
            <a:fld id="{8A03CE42-0C57-44F4-8CCF-9007270B9FC1}" type="slidenum">
              <a:rPr lang="fi-FI"/>
              <a:pPr>
                <a:defRPr/>
              </a:pPr>
              <a:t>‹Nr.›</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Otsikon paikkamerkki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i-FI" smtClean="0"/>
              <a:t>Muokkaa perustyyl. napsautt.</a:t>
            </a:r>
          </a:p>
        </p:txBody>
      </p:sp>
      <p:sp>
        <p:nvSpPr>
          <p:cNvPr id="1027" name="Tekstin paikkamerkki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516C780-B74F-4424-ABD2-4D282E6615D5}" type="datetimeFigureOut">
              <a:rPr lang="fi-FI"/>
              <a:pPr>
                <a:defRPr/>
              </a:pPr>
              <a:t>1.8.2013</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3931AEF-559F-4C29-A767-3DD02314BEC2}" type="slidenum">
              <a:rPr lang="fi-FI"/>
              <a:pPr>
                <a:defRPr/>
              </a:pPr>
              <a:t>‹Nr.›</a:t>
            </a:fld>
            <a:endParaRPr lang="fi-FI"/>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61"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Otsikko 1"/>
          <p:cNvSpPr>
            <a:spLocks noGrp="1"/>
          </p:cNvSpPr>
          <p:nvPr>
            <p:ph type="ctrTitle"/>
          </p:nvPr>
        </p:nvSpPr>
        <p:spPr/>
        <p:txBody>
          <a:bodyPr/>
          <a:lstStyle/>
          <a:p>
            <a:pPr eaLnBrk="1" hangingPunct="1"/>
            <a:r>
              <a:rPr lang="en-GB" smtClean="0"/>
              <a:t>Treatment of neuropathic pain</a:t>
            </a:r>
          </a:p>
        </p:txBody>
      </p:sp>
      <p:sp>
        <p:nvSpPr>
          <p:cNvPr id="3" name="Alaotsikko 2"/>
          <p:cNvSpPr>
            <a:spLocks noGrp="1"/>
          </p:cNvSpPr>
          <p:nvPr>
            <p:ph type="subTitle" idx="1"/>
          </p:nvPr>
        </p:nvSpPr>
        <p:spPr>
          <a:xfrm>
            <a:off x="1116013" y="3886200"/>
            <a:ext cx="6769100" cy="1752600"/>
          </a:xfrm>
        </p:spPr>
        <p:txBody>
          <a:bodyPr rtlCol="0">
            <a:normAutofit/>
          </a:bodyPr>
          <a:lstStyle/>
          <a:p>
            <a:pPr eaLnBrk="1" fontAlgn="auto" hangingPunct="1">
              <a:spcAft>
                <a:spcPts val="0"/>
              </a:spcAft>
              <a:buFont typeface="Arial" pitchFamily="34" charset="0"/>
              <a:buNone/>
              <a:defRPr/>
            </a:pPr>
            <a:r>
              <a:rPr lang="en-GB" dirty="0" smtClean="0"/>
              <a:t>“Low technology treatment methods”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179388" y="471488"/>
            <a:ext cx="8785225" cy="581025"/>
          </a:xfrm>
        </p:spPr>
        <p:txBody>
          <a:bodyPr anchor="b"/>
          <a:lstStyle/>
          <a:p>
            <a:pPr eaLnBrk="1" hangingPunct="1"/>
            <a:r>
              <a:rPr lang="en-GB" sz="3200" smtClean="0">
                <a:ea typeface="ＭＳ Ｐゴシック"/>
                <a:cs typeface="ＭＳ Ｐゴシック"/>
              </a:rPr>
              <a:t>Information, follow-up, case managment</a:t>
            </a:r>
          </a:p>
        </p:txBody>
      </p:sp>
      <p:sp>
        <p:nvSpPr>
          <p:cNvPr id="20483" name="Content Placeholder 2"/>
          <p:cNvSpPr>
            <a:spLocks noGrp="1"/>
          </p:cNvSpPr>
          <p:nvPr>
            <p:ph idx="4294967295"/>
          </p:nvPr>
        </p:nvSpPr>
        <p:spPr>
          <a:xfrm>
            <a:off x="457200" y="1566863"/>
            <a:ext cx="8229600" cy="4525962"/>
          </a:xfrm>
        </p:spPr>
        <p:txBody>
          <a:bodyPr rtlCol="0">
            <a:normAutofit/>
          </a:bodyPr>
          <a:lstStyle/>
          <a:p>
            <a:pPr eaLnBrk="1" fontAlgn="auto" hangingPunct="1">
              <a:spcBef>
                <a:spcPts val="600"/>
              </a:spcBef>
              <a:spcAft>
                <a:spcPts val="0"/>
              </a:spcAft>
              <a:buFont typeface="Arial" pitchFamily="34" charset="0"/>
              <a:buChar char="•"/>
              <a:defRPr/>
            </a:pPr>
            <a:r>
              <a:rPr lang="en-US" sz="2400" dirty="0" smtClean="0">
                <a:ea typeface="ＭＳ Ｐゴシック" pitchFamily="34" charset="-128"/>
              </a:rPr>
              <a:t>The patient needs information of the character of the pain and of the causative disease and its treatment</a:t>
            </a:r>
          </a:p>
          <a:p>
            <a:pPr eaLnBrk="1" fontAlgn="auto" hangingPunct="1">
              <a:spcBef>
                <a:spcPts val="600"/>
              </a:spcBef>
              <a:spcAft>
                <a:spcPts val="0"/>
              </a:spcAft>
              <a:buFont typeface="Arial" pitchFamily="34" charset="0"/>
              <a:buChar char="•"/>
              <a:defRPr/>
            </a:pPr>
            <a:r>
              <a:rPr lang="en-US" sz="2400" dirty="0">
                <a:ea typeface="ＭＳ Ｐゴシック" pitchFamily="34" charset="-128"/>
              </a:rPr>
              <a:t>F</a:t>
            </a:r>
            <a:r>
              <a:rPr lang="en-US" sz="2400" dirty="0" smtClean="0">
                <a:ea typeface="ＭＳ Ｐゴシック" pitchFamily="34" charset="-128"/>
              </a:rPr>
              <a:t>ollow-up and a possibility of the patient to contact the doctor or nurse (the “case-manager”) is important to ensure compliance and safe treatment</a:t>
            </a:r>
          </a:p>
          <a:p>
            <a:pPr eaLnBrk="1" fontAlgn="auto" hangingPunct="1">
              <a:spcBef>
                <a:spcPts val="600"/>
              </a:spcBef>
              <a:spcAft>
                <a:spcPts val="0"/>
              </a:spcAft>
              <a:buFont typeface="Arial" pitchFamily="34" charset="0"/>
              <a:buChar char="•"/>
              <a:defRPr/>
            </a:pPr>
            <a:r>
              <a:rPr lang="en-US" sz="2400" dirty="0" smtClean="0">
                <a:ea typeface="ＭＳ Ｐゴシック" pitchFamily="34" charset="-128"/>
              </a:rPr>
              <a:t>Support of the patient is an essential part of the management</a:t>
            </a:r>
          </a:p>
          <a:p>
            <a:pPr eaLnBrk="1" fontAlgn="auto" hangingPunct="1">
              <a:spcBef>
                <a:spcPts val="600"/>
              </a:spcBef>
              <a:spcAft>
                <a:spcPts val="0"/>
              </a:spcAft>
              <a:buFont typeface="Arial" pitchFamily="34" charset="0"/>
              <a:buChar char="•"/>
              <a:defRPr/>
            </a:pPr>
            <a:r>
              <a:rPr lang="en-US" sz="2400" dirty="0">
                <a:ea typeface="ＭＳ Ｐゴシック" pitchFamily="34" charset="-128"/>
              </a:rPr>
              <a:t>Team work is recommended</a:t>
            </a:r>
          </a:p>
          <a:p>
            <a:pPr marL="0" indent="0" eaLnBrk="1" fontAlgn="auto" hangingPunct="1">
              <a:spcBef>
                <a:spcPts val="600"/>
              </a:spcBef>
              <a:spcAft>
                <a:spcPts val="0"/>
              </a:spcAft>
              <a:buFont typeface="Arial" pitchFamily="34" charset="0"/>
              <a:buNone/>
              <a:defRPr/>
            </a:pPr>
            <a:endParaRPr lang="en-US" sz="2400" dirty="0" smtClean="0">
              <a:ea typeface="ＭＳ Ｐゴシック" pitchFamily="34" charset="-128"/>
            </a:endParaRPr>
          </a:p>
          <a:p>
            <a:pPr marL="758825" lvl="1" indent="-225425" eaLnBrk="1" fontAlgn="auto" hangingPunct="1">
              <a:spcBef>
                <a:spcPts val="600"/>
              </a:spcBef>
              <a:spcAft>
                <a:spcPts val="0"/>
              </a:spcAft>
              <a:buFontTx/>
              <a:buNone/>
              <a:defRPr/>
            </a:pPr>
            <a:endParaRPr lang="en-US" sz="2400" dirty="0" smtClean="0">
              <a:ea typeface="ＭＳ Ｐゴシック" pitchFamily="34" charset="-128"/>
            </a:endParaRPr>
          </a:p>
          <a:p>
            <a:pPr eaLnBrk="1" fontAlgn="auto" hangingPunct="1">
              <a:spcBef>
                <a:spcPts val="600"/>
              </a:spcBef>
              <a:spcAft>
                <a:spcPts val="0"/>
              </a:spcAft>
              <a:buFont typeface="Arial" pitchFamily="34" charset="0"/>
              <a:buChar char="•"/>
              <a:defRPr/>
            </a:pPr>
            <a:endParaRPr lang="en-US" sz="24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a:xfrm>
            <a:off x="457200" y="404813"/>
            <a:ext cx="8229600" cy="725487"/>
          </a:xfrm>
        </p:spPr>
        <p:txBody>
          <a:bodyPr anchor="b"/>
          <a:lstStyle/>
          <a:p>
            <a:pPr eaLnBrk="1" hangingPunct="1"/>
            <a:r>
              <a:rPr lang="en-US" sz="3200" smtClean="0">
                <a:ea typeface="ＭＳ Ｐゴシック"/>
                <a:cs typeface="ＭＳ Ｐゴシック"/>
              </a:rPr>
              <a:t>Pharmacotherapy of neuropathic pain</a:t>
            </a:r>
          </a:p>
        </p:txBody>
      </p:sp>
      <p:sp>
        <p:nvSpPr>
          <p:cNvPr id="36866" name="Content Placeholder 2"/>
          <p:cNvSpPr>
            <a:spLocks noGrp="1"/>
          </p:cNvSpPr>
          <p:nvPr>
            <p:ph idx="4294967295"/>
          </p:nvPr>
        </p:nvSpPr>
        <p:spPr>
          <a:xfrm>
            <a:off x="457200" y="1341438"/>
            <a:ext cx="8435975" cy="4967287"/>
          </a:xfrm>
        </p:spPr>
        <p:txBody>
          <a:bodyPr/>
          <a:lstStyle/>
          <a:p>
            <a:pPr eaLnBrk="1" hangingPunct="1">
              <a:spcBef>
                <a:spcPts val="400"/>
              </a:spcBef>
            </a:pPr>
            <a:r>
              <a:rPr lang="en-US" sz="2400" smtClean="0">
                <a:ea typeface="ＭＳ Ｐゴシック"/>
                <a:cs typeface="ＭＳ Ｐゴシック"/>
              </a:rPr>
              <a:t>Pharmacotherapy is the most important treatment for those with moderate or severe pain</a:t>
            </a:r>
          </a:p>
          <a:p>
            <a:pPr eaLnBrk="1" hangingPunct="1">
              <a:spcBef>
                <a:spcPts val="400"/>
              </a:spcBef>
            </a:pPr>
            <a:r>
              <a:rPr lang="en-US" sz="2400" smtClean="0">
                <a:ea typeface="ＭＳ Ｐゴシック"/>
                <a:cs typeface="ＭＳ Ｐゴシック"/>
              </a:rPr>
              <a:t>Goals: </a:t>
            </a:r>
          </a:p>
          <a:p>
            <a:pPr lvl="1" eaLnBrk="1" hangingPunct="1">
              <a:spcBef>
                <a:spcPts val="400"/>
              </a:spcBef>
            </a:pPr>
            <a:r>
              <a:rPr lang="en-US" sz="2400" smtClean="0">
                <a:ea typeface="ＭＳ Ｐゴシック"/>
                <a:cs typeface="ＭＳ Ｐゴシック"/>
              </a:rPr>
              <a:t>(partial) pain relief (</a:t>
            </a:r>
            <a:r>
              <a:rPr lang="en-US" sz="2400" u="sng" smtClean="0">
                <a:ea typeface="ＭＳ Ｐゴシック"/>
                <a:cs typeface="ＭＳ Ｐゴシック"/>
              </a:rPr>
              <a:t>&gt;</a:t>
            </a:r>
            <a:r>
              <a:rPr lang="en-US" sz="2400" smtClean="0">
                <a:ea typeface="ＭＳ Ｐゴシック"/>
                <a:cs typeface="ＭＳ Ｐゴシック"/>
              </a:rPr>
              <a:t>50%, </a:t>
            </a:r>
            <a:r>
              <a:rPr lang="en-US" sz="2400" u="sng" smtClean="0">
                <a:ea typeface="ＭＳ Ｐゴシック"/>
                <a:cs typeface="ＭＳ Ｐゴシック"/>
              </a:rPr>
              <a:t>&gt;</a:t>
            </a:r>
            <a:r>
              <a:rPr lang="en-US" sz="2400" smtClean="0">
                <a:ea typeface="ＭＳ Ｐゴシック"/>
                <a:cs typeface="ＭＳ Ｐゴシック"/>
              </a:rPr>
              <a:t>30%)</a:t>
            </a:r>
          </a:p>
          <a:p>
            <a:pPr lvl="2" eaLnBrk="1" hangingPunct="1">
              <a:spcBef>
                <a:spcPts val="400"/>
              </a:spcBef>
              <a:buFont typeface="Arial" charset="0"/>
              <a:buNone/>
            </a:pPr>
            <a:r>
              <a:rPr lang="en-US" smtClean="0">
                <a:ea typeface="ＭＳ Ｐゴシック"/>
                <a:cs typeface="ＭＳ Ｐゴシック"/>
              </a:rPr>
              <a:t>	Complete pain relief is exceptional; hence some pain relief is a realistic goal, which needs to be explained to the patient.</a:t>
            </a:r>
          </a:p>
          <a:p>
            <a:pPr lvl="1" eaLnBrk="1" hangingPunct="1">
              <a:spcBef>
                <a:spcPts val="400"/>
              </a:spcBef>
            </a:pPr>
            <a:r>
              <a:rPr lang="en-US" sz="2400" smtClean="0">
                <a:cs typeface="Arial" charset="0"/>
              </a:rPr>
              <a:t>functional improvement and better quality of life</a:t>
            </a:r>
          </a:p>
          <a:p>
            <a:pPr lvl="1" eaLnBrk="1" hangingPunct="1">
              <a:spcBef>
                <a:spcPts val="400"/>
              </a:spcBef>
            </a:pPr>
            <a:r>
              <a:rPr lang="en-US" sz="2400" smtClean="0">
                <a:cs typeface="Arial" charset="0"/>
              </a:rPr>
              <a:t>better sleep and mood, relief of anxiety</a:t>
            </a:r>
            <a:endParaRPr lang="en-US" sz="2400" smtClean="0">
              <a:ea typeface="ＭＳ Ｐゴシック"/>
              <a:cs typeface="ＭＳ Ｐゴシック"/>
            </a:endParaRPr>
          </a:p>
          <a:p>
            <a:pPr eaLnBrk="1" hangingPunct="1">
              <a:spcBef>
                <a:spcPts val="400"/>
              </a:spcBef>
            </a:pPr>
            <a:r>
              <a:rPr lang="en-US" sz="2400" smtClean="0">
                <a:ea typeface="ＭＳ Ｐゴシック"/>
                <a:cs typeface="ＭＳ Ｐゴシック"/>
              </a:rPr>
              <a:t>Many patients have some, moderate or intolerable side effects</a:t>
            </a:r>
          </a:p>
          <a:p>
            <a:pPr eaLnBrk="1" hangingPunct="1">
              <a:spcBef>
                <a:spcPts val="400"/>
              </a:spcBef>
            </a:pPr>
            <a:r>
              <a:rPr lang="en-US" sz="2400" smtClean="0">
                <a:ea typeface="ＭＳ Ｐゴシック"/>
                <a:cs typeface="ＭＳ Ｐゴシック"/>
              </a:rPr>
              <a:t>There are many refractory patients</a:t>
            </a:r>
          </a:p>
          <a:p>
            <a:pPr eaLnBrk="1" hangingPunct="1">
              <a:spcBef>
                <a:spcPts val="400"/>
              </a:spcBef>
            </a:pPr>
            <a:endParaRPr lang="en-US" sz="240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539750" y="274638"/>
            <a:ext cx="7561263" cy="1143000"/>
          </a:xfrm>
        </p:spPr>
        <p:txBody>
          <a:bodyPr/>
          <a:lstStyle/>
          <a:p>
            <a:pPr eaLnBrk="1" hangingPunct="1"/>
            <a:r>
              <a:rPr lang="en-US" sz="3200" smtClean="0"/>
              <a:t>Principles of pharmacotherapy of neuropathic pain </a:t>
            </a:r>
          </a:p>
        </p:txBody>
      </p:sp>
      <p:sp>
        <p:nvSpPr>
          <p:cNvPr id="38914" name="Rectangle 3"/>
          <p:cNvSpPr>
            <a:spLocks noGrp="1" noChangeArrowheads="1"/>
          </p:cNvSpPr>
          <p:nvPr>
            <p:ph type="body" sz="half" idx="1"/>
          </p:nvPr>
        </p:nvSpPr>
        <p:spPr>
          <a:xfrm>
            <a:off x="323850" y="1655763"/>
            <a:ext cx="8569325" cy="5373687"/>
          </a:xfrm>
        </p:spPr>
        <p:txBody>
          <a:bodyPr/>
          <a:lstStyle/>
          <a:p>
            <a:pPr marL="0" indent="0" eaLnBrk="1" hangingPunct="1">
              <a:spcBef>
                <a:spcPct val="0"/>
              </a:spcBef>
              <a:buFont typeface="Arial" charset="0"/>
              <a:buNone/>
            </a:pPr>
            <a:r>
              <a:rPr lang="en-US" sz="2400" b="1" smtClean="0"/>
              <a:t>1) Individual drug selection </a:t>
            </a:r>
          </a:p>
          <a:p>
            <a:pPr marL="400050" lvl="1" indent="0" eaLnBrk="1" hangingPunct="1">
              <a:spcBef>
                <a:spcPct val="0"/>
              </a:spcBef>
            </a:pPr>
            <a:r>
              <a:rPr lang="en-US" sz="2400" smtClean="0"/>
              <a:t> Cause of neuropathic pain</a:t>
            </a:r>
          </a:p>
          <a:p>
            <a:pPr marL="800100" lvl="2" indent="0" eaLnBrk="1" hangingPunct="1">
              <a:spcBef>
                <a:spcPct val="0"/>
              </a:spcBef>
            </a:pPr>
            <a:r>
              <a:rPr lang="en-US" smtClean="0"/>
              <a:t> </a:t>
            </a:r>
            <a:r>
              <a:rPr lang="en-US" sz="2000" smtClean="0"/>
              <a:t>Most evidence comes from studies of painful polyneuropathies and </a:t>
            </a:r>
          </a:p>
          <a:p>
            <a:pPr marL="800100" lvl="2" indent="0" eaLnBrk="1" hangingPunct="1">
              <a:spcBef>
                <a:spcPct val="0"/>
              </a:spcBef>
              <a:buFont typeface="Arial" charset="0"/>
              <a:buNone/>
            </a:pPr>
            <a:r>
              <a:rPr lang="en-US" sz="2000" smtClean="0"/>
              <a:t>  postherpetic neuralgia, but in less studied conditions, the drugs with  </a:t>
            </a:r>
          </a:p>
          <a:p>
            <a:pPr marL="800100" lvl="2" indent="0" eaLnBrk="1" hangingPunct="1">
              <a:spcBef>
                <a:spcPct val="0"/>
              </a:spcBef>
              <a:buFont typeface="Arial" charset="0"/>
              <a:buNone/>
            </a:pPr>
            <a:r>
              <a:rPr lang="en-US" sz="2000" smtClean="0"/>
              <a:t>  evidence from the best studied conditions are tested</a:t>
            </a:r>
          </a:p>
          <a:p>
            <a:pPr marL="400050" lvl="1" indent="0" eaLnBrk="1" hangingPunct="1">
              <a:spcBef>
                <a:spcPct val="0"/>
              </a:spcBef>
            </a:pPr>
            <a:r>
              <a:rPr lang="en-US" sz="2400" smtClean="0"/>
              <a:t> Other medical problems and their medication</a:t>
            </a:r>
          </a:p>
          <a:p>
            <a:pPr marL="800100" lvl="2" indent="0" eaLnBrk="1" hangingPunct="1">
              <a:spcBef>
                <a:spcPct val="0"/>
              </a:spcBef>
            </a:pPr>
            <a:r>
              <a:rPr lang="en-US" smtClean="0"/>
              <a:t> </a:t>
            </a:r>
            <a:r>
              <a:rPr lang="en-US" sz="2000" smtClean="0"/>
              <a:t>Be careful with the contraindications and precautions </a:t>
            </a:r>
          </a:p>
          <a:p>
            <a:pPr marL="1257300" lvl="3" indent="0" eaLnBrk="1" hangingPunct="1">
              <a:spcBef>
                <a:spcPct val="0"/>
              </a:spcBef>
            </a:pPr>
            <a:r>
              <a:rPr lang="en-US" smtClean="0"/>
              <a:t>  cardiac conduction disturbances: don’t select TCAs</a:t>
            </a:r>
          </a:p>
          <a:p>
            <a:pPr marL="1257300" lvl="3" indent="0" eaLnBrk="1" hangingPunct="1">
              <a:spcBef>
                <a:spcPct val="0"/>
              </a:spcBef>
            </a:pPr>
            <a:r>
              <a:rPr lang="en-US" smtClean="0"/>
              <a:t>  urinary retention: don’t select TCAs</a:t>
            </a:r>
          </a:p>
          <a:p>
            <a:pPr marL="1257300" lvl="3" indent="0" eaLnBrk="1" hangingPunct="1">
              <a:spcBef>
                <a:spcPct val="0"/>
              </a:spcBef>
            </a:pPr>
            <a:r>
              <a:rPr lang="en-US" smtClean="0"/>
              <a:t> uncontrolled blood pressure: don’t select venlafaxine</a:t>
            </a:r>
          </a:p>
          <a:p>
            <a:pPr marL="400050" lvl="1" indent="0" eaLnBrk="1" hangingPunct="1">
              <a:spcBef>
                <a:spcPct val="0"/>
              </a:spcBef>
            </a:pPr>
            <a:r>
              <a:rPr lang="en-US" sz="2400" smtClean="0"/>
              <a:t> Previous drug trials</a:t>
            </a:r>
          </a:p>
          <a:p>
            <a:pPr marL="800100" lvl="2" indent="0" eaLnBrk="1" hangingPunct="1">
              <a:spcBef>
                <a:spcPct val="0"/>
              </a:spcBef>
            </a:pPr>
            <a:r>
              <a:rPr lang="en-US" sz="2000" smtClean="0"/>
              <a:t> If some drug has been adequately tested previously with poor result, </a:t>
            </a:r>
          </a:p>
          <a:p>
            <a:pPr marL="800100" lvl="2" indent="0" eaLnBrk="1" hangingPunct="1">
              <a:spcBef>
                <a:spcPct val="0"/>
              </a:spcBef>
              <a:buFont typeface="Arial" charset="0"/>
              <a:buNone/>
            </a:pPr>
            <a:r>
              <a:rPr lang="en-US" sz="2000" smtClean="0"/>
              <a:t>   repetition of trial with the same drug is not rational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3"/>
          <p:cNvSpPr>
            <a:spLocks noGrp="1" noChangeArrowheads="1"/>
          </p:cNvSpPr>
          <p:nvPr>
            <p:ph type="body" sz="half" idx="1"/>
          </p:nvPr>
        </p:nvSpPr>
        <p:spPr>
          <a:xfrm>
            <a:off x="395288" y="1700213"/>
            <a:ext cx="8208962" cy="3816350"/>
          </a:xfrm>
        </p:spPr>
        <p:txBody>
          <a:bodyPr rtlCol="0">
            <a:noAutofit/>
          </a:bodyPr>
          <a:lstStyle/>
          <a:p>
            <a:pPr marL="0" indent="0" eaLnBrk="1" fontAlgn="auto" hangingPunct="1">
              <a:lnSpc>
                <a:spcPct val="110000"/>
              </a:lnSpc>
              <a:spcBef>
                <a:spcPts val="0"/>
              </a:spcBef>
              <a:spcAft>
                <a:spcPts val="0"/>
              </a:spcAft>
              <a:buFont typeface="Arial" pitchFamily="34" charset="0"/>
              <a:buNone/>
              <a:defRPr/>
            </a:pPr>
            <a:r>
              <a:rPr lang="en-US" sz="2400" b="1" dirty="0" smtClean="0"/>
              <a:t>2) Rational dosing and sufficient information </a:t>
            </a:r>
          </a:p>
          <a:p>
            <a:pPr marL="400050" lvl="1" indent="0" eaLnBrk="1" fontAlgn="auto" hangingPunct="1">
              <a:lnSpc>
                <a:spcPct val="110000"/>
              </a:lnSpc>
              <a:spcBef>
                <a:spcPts val="0"/>
              </a:spcBef>
              <a:spcAft>
                <a:spcPts val="0"/>
              </a:spcAft>
              <a:buFont typeface="Arial" pitchFamily="34" charset="0"/>
              <a:buChar char="–"/>
              <a:defRPr/>
            </a:pPr>
            <a:r>
              <a:rPr lang="en-US" sz="2400" dirty="0" smtClean="0"/>
              <a:t> Tailored dosing </a:t>
            </a:r>
          </a:p>
          <a:p>
            <a:pPr marL="400050" lvl="1" indent="0" eaLnBrk="1" fontAlgn="auto" hangingPunct="1">
              <a:lnSpc>
                <a:spcPct val="110000"/>
              </a:lnSpc>
              <a:spcBef>
                <a:spcPts val="0"/>
              </a:spcBef>
              <a:spcAft>
                <a:spcPts val="0"/>
              </a:spcAft>
              <a:buFont typeface="Arial" pitchFamily="34" charset="0"/>
              <a:buChar char="–"/>
              <a:defRPr/>
            </a:pPr>
            <a:r>
              <a:rPr lang="en-US" sz="2400" dirty="0" smtClean="0"/>
              <a:t> Clear information of dosing and possible side effects</a:t>
            </a:r>
            <a:endParaRPr lang="en-GB" sz="2400" dirty="0" smtClean="0"/>
          </a:p>
          <a:p>
            <a:pPr lvl="1" eaLnBrk="1" fontAlgn="auto" hangingPunct="1">
              <a:lnSpc>
                <a:spcPct val="110000"/>
              </a:lnSpc>
              <a:spcBef>
                <a:spcPts val="0"/>
              </a:spcBef>
              <a:spcAft>
                <a:spcPts val="0"/>
              </a:spcAft>
              <a:buFont typeface="Arial" pitchFamily="34" charset="0"/>
              <a:buChar char="–"/>
              <a:defRPr/>
            </a:pPr>
            <a:r>
              <a:rPr lang="en-GB" sz="2400" dirty="0" smtClean="0"/>
              <a:t>“Start low, go slow, reach high”</a:t>
            </a:r>
            <a:endParaRPr lang="en-US" sz="2400" dirty="0" smtClean="0"/>
          </a:p>
          <a:p>
            <a:pPr lvl="1" eaLnBrk="1" fontAlgn="auto" hangingPunct="1">
              <a:lnSpc>
                <a:spcPct val="110000"/>
              </a:lnSpc>
              <a:spcBef>
                <a:spcPts val="0"/>
              </a:spcBef>
              <a:spcAft>
                <a:spcPts val="0"/>
              </a:spcAft>
              <a:buFont typeface="Arial" pitchFamily="34" charset="0"/>
              <a:buChar char="–"/>
              <a:defRPr/>
            </a:pPr>
            <a:r>
              <a:rPr lang="en-US" sz="2400" dirty="0" smtClean="0"/>
              <a:t>Escalate to </a:t>
            </a:r>
            <a:r>
              <a:rPr lang="en-GB" sz="2400" dirty="0" smtClean="0"/>
              <a:t>effective or maximal tolerated dose</a:t>
            </a:r>
            <a:endParaRPr lang="en-US" sz="2400" dirty="0" smtClean="0"/>
          </a:p>
          <a:p>
            <a:pPr lvl="1" eaLnBrk="1" fontAlgn="auto" hangingPunct="1">
              <a:lnSpc>
                <a:spcPct val="110000"/>
              </a:lnSpc>
              <a:spcBef>
                <a:spcPts val="0"/>
              </a:spcBef>
              <a:spcAft>
                <a:spcPts val="0"/>
              </a:spcAft>
              <a:buFont typeface="Arial" pitchFamily="34" charset="0"/>
              <a:buChar char="–"/>
              <a:defRPr/>
            </a:pPr>
            <a:r>
              <a:rPr lang="en-GB" sz="2400" dirty="0" smtClean="0"/>
              <a:t>Adequate drug trial? Slow up-titration </a:t>
            </a:r>
          </a:p>
          <a:p>
            <a:pPr eaLnBrk="1" fontAlgn="auto" hangingPunct="1">
              <a:lnSpc>
                <a:spcPct val="110000"/>
              </a:lnSpc>
              <a:spcBef>
                <a:spcPts val="0"/>
              </a:spcBef>
              <a:spcAft>
                <a:spcPts val="0"/>
              </a:spcAft>
              <a:buFont typeface="Arial" pitchFamily="34" charset="0"/>
              <a:buNone/>
              <a:defRPr/>
            </a:pPr>
            <a:r>
              <a:rPr lang="en-GB" sz="2400" dirty="0" smtClean="0"/>
              <a:t>			a) to the recommended maximal dose </a:t>
            </a:r>
          </a:p>
          <a:p>
            <a:pPr eaLnBrk="1" fontAlgn="auto" hangingPunct="1">
              <a:lnSpc>
                <a:spcPct val="110000"/>
              </a:lnSpc>
              <a:spcBef>
                <a:spcPts val="0"/>
              </a:spcBef>
              <a:spcAft>
                <a:spcPts val="0"/>
              </a:spcAft>
              <a:buFont typeface="Arial" pitchFamily="34" charset="0"/>
              <a:buNone/>
              <a:defRPr/>
            </a:pPr>
            <a:r>
              <a:rPr lang="en-GB" sz="2400" dirty="0" smtClean="0"/>
              <a:t>			b) to the maximal tolerated dose</a:t>
            </a:r>
          </a:p>
          <a:p>
            <a:pPr eaLnBrk="1" fontAlgn="auto" hangingPunct="1">
              <a:lnSpc>
                <a:spcPct val="110000"/>
              </a:lnSpc>
              <a:spcBef>
                <a:spcPts val="0"/>
              </a:spcBef>
              <a:spcAft>
                <a:spcPts val="0"/>
              </a:spcAft>
              <a:buFont typeface="Arial" pitchFamily="34" charset="0"/>
              <a:buNone/>
              <a:defRPr/>
            </a:pPr>
            <a:r>
              <a:rPr lang="en-GB" sz="2400" dirty="0" smtClean="0"/>
              <a:t>			c) to the dose providing relevant pain relief</a:t>
            </a:r>
          </a:p>
          <a:p>
            <a:pPr marL="0" indent="0" eaLnBrk="1" fontAlgn="auto" hangingPunct="1">
              <a:lnSpc>
                <a:spcPct val="110000"/>
              </a:lnSpc>
              <a:spcBef>
                <a:spcPts val="0"/>
              </a:spcBef>
              <a:spcAft>
                <a:spcPts val="0"/>
              </a:spcAft>
              <a:buFont typeface="Arial" pitchFamily="34" charset="0"/>
              <a:buChar char="•"/>
              <a:defRPr/>
            </a:pPr>
            <a:endParaRPr lang="en-US" sz="2400" dirty="0" smtClean="0"/>
          </a:p>
        </p:txBody>
      </p:sp>
      <p:sp>
        <p:nvSpPr>
          <p:cNvPr id="4" name="Rectangle 2"/>
          <p:cNvSpPr txBox="1">
            <a:spLocks noChangeArrowheads="1"/>
          </p:cNvSpPr>
          <p:nvPr/>
        </p:nvSpPr>
        <p:spPr>
          <a:xfrm>
            <a:off x="755650" y="260350"/>
            <a:ext cx="7561263" cy="1143000"/>
          </a:xfrm>
          <a:prstGeom prst="rect">
            <a:avLst/>
          </a:prstGeom>
        </p:spPr>
        <p:txBody>
          <a:bodyPr anchor="ctr">
            <a:normAutofit/>
          </a:bodyPr>
          <a:lstStyle/>
          <a:p>
            <a:pPr algn="ctr" fontAlgn="auto">
              <a:spcAft>
                <a:spcPts val="0"/>
              </a:spcAft>
              <a:defRPr/>
            </a:pPr>
            <a:r>
              <a:rPr lang="en-US" sz="3200" dirty="0">
                <a:latin typeface="+mj-lt"/>
                <a:ea typeface="+mj-ea"/>
                <a:cs typeface="+mj-cs"/>
              </a:rPr>
              <a:t>Principles of pharmacotherapy of neuropathic pain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3"/>
          <p:cNvSpPr>
            <a:spLocks noGrp="1" noChangeArrowheads="1"/>
          </p:cNvSpPr>
          <p:nvPr>
            <p:ph type="body" sz="half" idx="1"/>
          </p:nvPr>
        </p:nvSpPr>
        <p:spPr>
          <a:xfrm>
            <a:off x="323850" y="1628775"/>
            <a:ext cx="8640763" cy="5373688"/>
          </a:xfrm>
        </p:spPr>
        <p:txBody>
          <a:bodyPr/>
          <a:lstStyle/>
          <a:p>
            <a:pPr marL="0" indent="0" eaLnBrk="1" hangingPunct="1">
              <a:spcBef>
                <a:spcPts val="400"/>
              </a:spcBef>
              <a:buFont typeface="Arial" charset="0"/>
              <a:buNone/>
            </a:pPr>
            <a:r>
              <a:rPr lang="en-US" sz="2400" b="1" smtClean="0"/>
              <a:t>3) Assessment of efficacy and adverse effects </a:t>
            </a:r>
          </a:p>
          <a:p>
            <a:pPr marL="400050" lvl="1" indent="0" eaLnBrk="1" hangingPunct="1">
              <a:spcBef>
                <a:spcPts val="400"/>
              </a:spcBef>
            </a:pPr>
            <a:r>
              <a:rPr lang="en-US" sz="2000" smtClean="0"/>
              <a:t> </a:t>
            </a:r>
            <a:r>
              <a:rPr lang="en-US" sz="2400" smtClean="0"/>
              <a:t>Assess efficacy </a:t>
            </a:r>
          </a:p>
          <a:p>
            <a:pPr marL="800100" lvl="2" indent="0" eaLnBrk="1" hangingPunct="1">
              <a:spcBef>
                <a:spcPts val="400"/>
              </a:spcBef>
            </a:pPr>
            <a:r>
              <a:rPr lang="en-US" smtClean="0">
                <a:cs typeface="Arial" charset="0"/>
              </a:rPr>
              <a:t> </a:t>
            </a:r>
            <a:r>
              <a:rPr lang="en-US" sz="2000" smtClean="0">
                <a:cs typeface="Arial" charset="0"/>
              </a:rPr>
              <a:t>pain relief</a:t>
            </a:r>
          </a:p>
          <a:p>
            <a:pPr marL="800100" lvl="2" indent="0" eaLnBrk="1" hangingPunct="1">
              <a:spcBef>
                <a:spcPts val="400"/>
              </a:spcBef>
            </a:pPr>
            <a:r>
              <a:rPr lang="en-US" sz="2000" smtClean="0">
                <a:cs typeface="Arial" charset="0"/>
              </a:rPr>
              <a:t> relief of comorbidities (e.g., better sleep, better mood, relived anxiety)</a:t>
            </a:r>
          </a:p>
          <a:p>
            <a:pPr marL="800100" lvl="2" indent="0" eaLnBrk="1" hangingPunct="1">
              <a:spcBef>
                <a:spcPts val="400"/>
              </a:spcBef>
            </a:pPr>
            <a:r>
              <a:rPr lang="en-US" sz="2000" smtClean="0">
                <a:cs typeface="Arial" charset="0"/>
              </a:rPr>
              <a:t> functional improvement</a:t>
            </a:r>
          </a:p>
          <a:p>
            <a:pPr marL="800100" lvl="2" indent="0" eaLnBrk="1" hangingPunct="1">
              <a:spcBef>
                <a:spcPts val="400"/>
              </a:spcBef>
            </a:pPr>
            <a:r>
              <a:rPr lang="en-US" sz="2000" smtClean="0">
                <a:cs typeface="Arial" charset="0"/>
              </a:rPr>
              <a:t> better quality of life</a:t>
            </a:r>
          </a:p>
          <a:p>
            <a:pPr marL="400050" lvl="1" indent="0" eaLnBrk="1" hangingPunct="1">
              <a:spcBef>
                <a:spcPts val="400"/>
              </a:spcBef>
            </a:pPr>
            <a:r>
              <a:rPr lang="en-US" sz="2400" smtClean="0">
                <a:cs typeface="Arial" charset="0"/>
              </a:rPr>
              <a:t> Assess adverse effects </a:t>
            </a:r>
          </a:p>
          <a:p>
            <a:pPr marL="800100" lvl="2" indent="0" eaLnBrk="1" hangingPunct="1">
              <a:spcBef>
                <a:spcPts val="400"/>
              </a:spcBef>
            </a:pPr>
            <a:r>
              <a:rPr lang="en-US" smtClean="0">
                <a:cs typeface="Arial" charset="0"/>
              </a:rPr>
              <a:t> </a:t>
            </a:r>
            <a:r>
              <a:rPr lang="en-US" sz="2000" smtClean="0">
                <a:cs typeface="Arial" charset="0"/>
              </a:rPr>
              <a:t>patients are usually ready to tolerate mild adverse effects</a:t>
            </a:r>
          </a:p>
          <a:p>
            <a:pPr marL="800100" lvl="2" indent="0" eaLnBrk="1" hangingPunct="1">
              <a:spcBef>
                <a:spcPts val="400"/>
              </a:spcBef>
            </a:pPr>
            <a:r>
              <a:rPr lang="en-US" sz="2000" smtClean="0">
                <a:cs typeface="Arial" charset="0"/>
              </a:rPr>
              <a:t> with slow titration side effects are usually relieved (e.g., dizziness </a:t>
            </a:r>
          </a:p>
          <a:p>
            <a:pPr marL="400050" lvl="1" indent="0" eaLnBrk="1" hangingPunct="1">
              <a:spcBef>
                <a:spcPts val="400"/>
              </a:spcBef>
              <a:buFont typeface="Arial" charset="0"/>
              <a:buNone/>
            </a:pPr>
            <a:r>
              <a:rPr lang="en-US" sz="2000" smtClean="0">
                <a:cs typeface="Arial" charset="0"/>
              </a:rPr>
              <a:t>          caused by gabapentin or tiredness caused by TCAs)</a:t>
            </a:r>
          </a:p>
          <a:p>
            <a:pPr marL="400050" lvl="1" indent="0" eaLnBrk="1" hangingPunct="1">
              <a:spcBef>
                <a:spcPts val="400"/>
              </a:spcBef>
            </a:pPr>
            <a:r>
              <a:rPr lang="en-US" sz="2400" smtClean="0">
                <a:cs typeface="Arial" charset="0"/>
              </a:rPr>
              <a:t> </a:t>
            </a:r>
            <a:r>
              <a:rPr lang="en-US" sz="2400" smtClean="0"/>
              <a:t>Taper of useless or harmful medications</a:t>
            </a:r>
          </a:p>
          <a:p>
            <a:pPr marL="0" indent="0" eaLnBrk="1" hangingPunct="1">
              <a:spcBef>
                <a:spcPts val="400"/>
              </a:spcBef>
              <a:buFont typeface="Arial" charset="0"/>
              <a:buNone/>
            </a:pPr>
            <a:endParaRPr lang="en-US" sz="2400" smtClean="0"/>
          </a:p>
        </p:txBody>
      </p:sp>
      <p:sp>
        <p:nvSpPr>
          <p:cNvPr id="5" name="Rectangle 2"/>
          <p:cNvSpPr txBox="1">
            <a:spLocks noChangeArrowheads="1"/>
          </p:cNvSpPr>
          <p:nvPr/>
        </p:nvSpPr>
        <p:spPr>
          <a:xfrm>
            <a:off x="755650" y="260350"/>
            <a:ext cx="7561263" cy="1143000"/>
          </a:xfrm>
          <a:prstGeom prst="rect">
            <a:avLst/>
          </a:prstGeom>
        </p:spPr>
        <p:txBody>
          <a:bodyPr anchor="ctr">
            <a:normAutofit/>
          </a:bodyPr>
          <a:lstStyle/>
          <a:p>
            <a:pPr algn="ctr" fontAlgn="auto">
              <a:spcAft>
                <a:spcPts val="0"/>
              </a:spcAft>
              <a:defRPr/>
            </a:pPr>
            <a:r>
              <a:rPr lang="en-US" sz="3200" dirty="0">
                <a:latin typeface="+mj-lt"/>
                <a:ea typeface="+mj-ea"/>
                <a:cs typeface="+mj-cs"/>
              </a:rPr>
              <a:t>Principles of pharmacotherapy of neuropathic pain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Grp="1" noChangeArrowheads="1"/>
          </p:cNvSpPr>
          <p:nvPr>
            <p:ph type="body" sz="half" idx="1"/>
          </p:nvPr>
        </p:nvSpPr>
        <p:spPr>
          <a:xfrm>
            <a:off x="323850" y="1728788"/>
            <a:ext cx="8208963" cy="5372100"/>
          </a:xfrm>
        </p:spPr>
        <p:txBody>
          <a:bodyPr/>
          <a:lstStyle/>
          <a:p>
            <a:pPr marL="0" indent="0" eaLnBrk="1" hangingPunct="1">
              <a:spcBef>
                <a:spcPct val="0"/>
              </a:spcBef>
              <a:buFont typeface="Arial" charset="0"/>
              <a:buNone/>
            </a:pPr>
            <a:r>
              <a:rPr lang="en-US" sz="2400" b="1" smtClean="0"/>
              <a:t>4) Rational polypharmacy, if needed</a:t>
            </a:r>
          </a:p>
          <a:p>
            <a:pPr marL="400050" lvl="1" indent="0" eaLnBrk="1" hangingPunct="1">
              <a:spcBef>
                <a:spcPct val="0"/>
              </a:spcBef>
            </a:pPr>
            <a:r>
              <a:rPr lang="en-US" sz="2400" smtClean="0"/>
              <a:t> If one drug provides some pain relief, another drug with    </a:t>
            </a:r>
          </a:p>
          <a:p>
            <a:pPr marL="400050" lvl="1" indent="0" eaLnBrk="1" hangingPunct="1">
              <a:spcBef>
                <a:spcPct val="0"/>
              </a:spcBef>
              <a:buFont typeface="Arial" charset="0"/>
              <a:buNone/>
            </a:pPr>
            <a:r>
              <a:rPr lang="en-US" sz="2400" smtClean="0"/>
              <a:t>   different mechanism of action can be combined with the      </a:t>
            </a:r>
          </a:p>
          <a:p>
            <a:pPr marL="400050" lvl="1" indent="0" eaLnBrk="1" hangingPunct="1">
              <a:spcBef>
                <a:spcPct val="0"/>
              </a:spcBef>
              <a:buFont typeface="Arial" charset="0"/>
              <a:buNone/>
            </a:pPr>
            <a:r>
              <a:rPr lang="en-US" sz="2400" smtClean="0"/>
              <a:t>   first drug</a:t>
            </a:r>
          </a:p>
          <a:p>
            <a:pPr marL="800100" lvl="2" indent="0" eaLnBrk="1" hangingPunct="1">
              <a:spcBef>
                <a:spcPct val="0"/>
              </a:spcBef>
            </a:pPr>
            <a:r>
              <a:rPr lang="en-US" sz="2000" smtClean="0"/>
              <a:t> an antidepressant combined with gabapentin</a:t>
            </a:r>
          </a:p>
          <a:p>
            <a:pPr marL="800100" lvl="2" indent="0" eaLnBrk="1" hangingPunct="1">
              <a:spcBef>
                <a:spcPct val="0"/>
              </a:spcBef>
            </a:pPr>
            <a:r>
              <a:rPr lang="en-US" sz="2000" smtClean="0"/>
              <a:t> a systemic drug combined with a topical drug</a:t>
            </a:r>
          </a:p>
          <a:p>
            <a:pPr marL="0" indent="0" eaLnBrk="1" hangingPunct="1">
              <a:spcBef>
                <a:spcPct val="0"/>
              </a:spcBef>
              <a:buFont typeface="Arial" charset="0"/>
              <a:buNone/>
            </a:pPr>
            <a:endParaRPr lang="en-US" sz="2400" smtClean="0"/>
          </a:p>
          <a:p>
            <a:pPr marL="400050" lvl="1" indent="0" eaLnBrk="1" hangingPunct="1">
              <a:spcBef>
                <a:spcPct val="0"/>
              </a:spcBef>
            </a:pPr>
            <a:r>
              <a:rPr lang="en-US" sz="2400" smtClean="0"/>
              <a:t> The doses in combination therapy may be a bit   </a:t>
            </a:r>
          </a:p>
          <a:p>
            <a:pPr marL="400050" lvl="1" indent="0" eaLnBrk="1" hangingPunct="1">
              <a:spcBef>
                <a:spcPct val="0"/>
              </a:spcBef>
              <a:buFont typeface="Arial" charset="0"/>
              <a:buNone/>
            </a:pPr>
            <a:r>
              <a:rPr lang="en-US" sz="2400" smtClean="0"/>
              <a:t>    lower than in monotherapy</a:t>
            </a:r>
          </a:p>
          <a:p>
            <a:pPr marL="0" indent="0" eaLnBrk="1" hangingPunct="1">
              <a:spcBef>
                <a:spcPct val="0"/>
              </a:spcBef>
              <a:buFontTx/>
              <a:buNone/>
            </a:pPr>
            <a:endParaRPr lang="en-US" sz="2400" smtClean="0"/>
          </a:p>
        </p:txBody>
      </p:sp>
      <p:sp>
        <p:nvSpPr>
          <p:cNvPr id="5" name="Rectangle 2"/>
          <p:cNvSpPr txBox="1">
            <a:spLocks noChangeArrowheads="1"/>
          </p:cNvSpPr>
          <p:nvPr/>
        </p:nvSpPr>
        <p:spPr>
          <a:xfrm>
            <a:off x="755650" y="260350"/>
            <a:ext cx="7561263" cy="1143000"/>
          </a:xfrm>
          <a:prstGeom prst="rect">
            <a:avLst/>
          </a:prstGeom>
        </p:spPr>
        <p:txBody>
          <a:bodyPr anchor="ctr">
            <a:normAutofit/>
          </a:bodyPr>
          <a:lstStyle/>
          <a:p>
            <a:pPr algn="ctr" fontAlgn="auto">
              <a:spcAft>
                <a:spcPts val="0"/>
              </a:spcAft>
              <a:defRPr/>
            </a:pPr>
            <a:r>
              <a:rPr lang="en-US" sz="3200" dirty="0">
                <a:latin typeface="+mj-lt"/>
                <a:ea typeface="+mj-ea"/>
                <a:cs typeface="+mj-cs"/>
              </a:rPr>
              <a:t>Principles of pharmacotherapy of neuropathic pain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Otsikko 1"/>
          <p:cNvSpPr>
            <a:spLocks noGrp="1"/>
          </p:cNvSpPr>
          <p:nvPr>
            <p:ph type="title"/>
          </p:nvPr>
        </p:nvSpPr>
        <p:spPr>
          <a:xfrm>
            <a:off x="479425" y="115888"/>
            <a:ext cx="8229600" cy="1143000"/>
          </a:xfrm>
        </p:spPr>
        <p:txBody>
          <a:bodyPr/>
          <a:lstStyle/>
          <a:p>
            <a:pPr eaLnBrk="1" hangingPunct="1"/>
            <a:r>
              <a:rPr lang="en-GB" sz="3200" smtClean="0">
                <a:ea typeface="ＭＳ Ｐゴシック"/>
                <a:cs typeface="Arial" charset="0"/>
              </a:rPr>
              <a:t>Evidence-based drugs for neuropathic pain: mechanism(s) of action</a:t>
            </a:r>
          </a:p>
        </p:txBody>
      </p:sp>
      <p:graphicFrame>
        <p:nvGraphicFramePr>
          <p:cNvPr id="4" name="Sisällön paikkamerkki 3"/>
          <p:cNvGraphicFramePr>
            <a:graphicFrameLocks noGrp="1"/>
          </p:cNvGraphicFramePr>
          <p:nvPr>
            <p:ph idx="1"/>
          </p:nvPr>
        </p:nvGraphicFramePr>
        <p:xfrm>
          <a:off x="290513" y="1700213"/>
          <a:ext cx="8640762" cy="3675062"/>
        </p:xfrm>
        <a:graphic>
          <a:graphicData uri="http://schemas.openxmlformats.org/drawingml/2006/table">
            <a:tbl>
              <a:tblPr/>
              <a:tblGrid>
                <a:gridCol w="3311525"/>
                <a:gridCol w="5329237"/>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FFFFFF"/>
                          </a:solidFill>
                          <a:effectLst/>
                          <a:latin typeface="Calibri" pitchFamily="34" charset="0"/>
                        </a:rPr>
                        <a:t>Drug(s)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FFFFFF"/>
                          </a:solidFill>
                          <a:effectLst/>
                          <a:latin typeface="Calibri" pitchFamily="34" charset="0"/>
                        </a:rPr>
                        <a:t>Mechanism(s) of action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000000"/>
                          </a:solidFill>
                          <a:effectLst/>
                          <a:latin typeface="Calibri" pitchFamily="34" charset="0"/>
                          <a:ea typeface="ＭＳ Ｐゴシック"/>
                          <a:cs typeface="Arial" charset="0"/>
                        </a:rPr>
                        <a:t>Tricyclic antidepressants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rgbClr val="000000"/>
                          </a:solidFill>
                          <a:effectLst/>
                          <a:latin typeface="Calibri" pitchFamily="34" charset="0"/>
                          <a:ea typeface="ＭＳ Ｐゴシック"/>
                          <a:cs typeface="Arial" charset="0"/>
                        </a:rPr>
                        <a:t>(e.g., amitriptyline, nortriptyline)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rgbClr val="000000"/>
                          </a:solidFill>
                          <a:effectLst/>
                          <a:latin typeface="Calibri" pitchFamily="34" charset="0"/>
                          <a:ea typeface="ＭＳ Ｐゴシック"/>
                          <a:cs typeface="Arial" charset="0"/>
                        </a:rPr>
                        <a:t>Serotonin and noradreanalin reupatake inhibition, sodium channel blocking, NMDA antagonism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000000"/>
                          </a:solidFill>
                          <a:effectLst/>
                          <a:latin typeface="Calibri" pitchFamily="34" charset="0"/>
                          <a:ea typeface="ＭＳ Ｐゴシック"/>
                          <a:cs typeface="Arial" charset="0"/>
                        </a:rPr>
                        <a:t>SNRIs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rgbClr val="000000"/>
                          </a:solidFill>
                          <a:effectLst/>
                          <a:latin typeface="Calibri" pitchFamily="34" charset="0"/>
                          <a:ea typeface="ＭＳ Ｐゴシック"/>
                          <a:cs typeface="Arial" charset="0"/>
                        </a:rPr>
                        <a:t>(e.g., venlafaxine)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rgbClr val="000000"/>
                          </a:solidFill>
                          <a:effectLst/>
                          <a:latin typeface="Calibri" pitchFamily="34" charset="0"/>
                          <a:ea typeface="ＭＳ Ｐゴシック"/>
                          <a:cs typeface="Arial" charset="0"/>
                        </a:rPr>
                        <a:t>Serotonin and noradreanalin reupatake inhibition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000000"/>
                          </a:solidFill>
                          <a:effectLst/>
                          <a:latin typeface="Calibri" pitchFamily="34" charset="0"/>
                          <a:ea typeface="ＭＳ Ｐゴシック"/>
                          <a:cs typeface="Arial" charset="0"/>
                        </a:rPr>
                        <a:t>Carbamazepine</a:t>
                      </a:r>
                      <a:endParaRPr kumimoji="0" lang="en-GB" sz="1800" b="0" i="0" u="none" strike="noStrike" cap="none" normalizeH="0" baseline="0" smtClean="0">
                        <a:ln>
                          <a:noFill/>
                        </a:ln>
                        <a:solidFill>
                          <a:srgbClr val="000000"/>
                        </a:solidFill>
                        <a:effectLst/>
                        <a:latin typeface="Calibri" pitchFamily="34" charset="0"/>
                        <a:ea typeface="ＭＳ Ｐゴシック"/>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rgbClr val="000000"/>
                          </a:solidFill>
                          <a:effectLst/>
                          <a:latin typeface="Calibri" pitchFamily="34" charset="0"/>
                        </a:rPr>
                        <a:t>Sodim channel blocking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000000"/>
                          </a:solidFill>
                          <a:effectLst/>
                          <a:latin typeface="Calibri" pitchFamily="34" charset="0"/>
                        </a:rPr>
                        <a:t>Topical lidocaine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rgbClr val="000000"/>
                          </a:solidFill>
                          <a:effectLst/>
                          <a:latin typeface="Calibri" pitchFamily="34" charset="0"/>
                        </a:rPr>
                        <a:t>Sodim channel blocking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000000"/>
                          </a:solidFill>
                          <a:effectLst/>
                          <a:latin typeface="Calibri" pitchFamily="34" charset="0"/>
                        </a:rPr>
                        <a:t>Gabapentin,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rgbClr val="000000"/>
                          </a:solidFill>
                          <a:effectLst/>
                          <a:latin typeface="Calibri" pitchFamily="34" charset="0"/>
                        </a:rPr>
                        <a:t>Regulation of voltage-dependent  calcium channels in the central nervous system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000000"/>
                          </a:solidFill>
                          <a:effectLst/>
                          <a:latin typeface="Calibri" pitchFamily="34" charset="0"/>
                        </a:rPr>
                        <a:t>Tramadol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rgbClr val="000000"/>
                          </a:solidFill>
                          <a:effectLst/>
                          <a:latin typeface="Calibri" pitchFamily="34" charset="0"/>
                          <a:ea typeface="ＭＳ Ｐゴシック"/>
                          <a:cs typeface="Arial" charset="0"/>
                        </a:rPr>
                        <a:t>Serotonin and noradreanalin reupatake inhibition,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rgbClr val="000000"/>
                          </a:solidFill>
                          <a:effectLst/>
                          <a:latin typeface="Symbol" pitchFamily="18" charset="2"/>
                          <a:ea typeface="ＭＳ Ｐゴシック"/>
                          <a:cs typeface="Arial" charset="0"/>
                        </a:rPr>
                        <a:t>m</a:t>
                      </a:r>
                      <a:r>
                        <a:rPr kumimoji="0" lang="en-GB" sz="1800" b="0" i="0" u="none" strike="noStrike" cap="none" normalizeH="0" baseline="0" smtClean="0">
                          <a:ln>
                            <a:noFill/>
                          </a:ln>
                          <a:solidFill>
                            <a:srgbClr val="000000"/>
                          </a:solidFill>
                          <a:effectLst/>
                          <a:latin typeface="Calibri" pitchFamily="34" charset="0"/>
                          <a:ea typeface="ＭＳ Ｐゴシック"/>
                          <a:cs typeface="Arial" charset="0"/>
                        </a:rPr>
                        <a:t>-opioid agonism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47132" name="Tekstiruutu 4"/>
          <p:cNvSpPr txBox="1">
            <a:spLocks noChangeArrowheads="1"/>
          </p:cNvSpPr>
          <p:nvPr/>
        </p:nvSpPr>
        <p:spPr bwMode="auto">
          <a:xfrm>
            <a:off x="323850" y="5805488"/>
            <a:ext cx="8385175" cy="369887"/>
          </a:xfrm>
          <a:prstGeom prst="rect">
            <a:avLst/>
          </a:prstGeom>
          <a:noFill/>
          <a:ln w="9525">
            <a:noFill/>
            <a:miter lim="800000"/>
            <a:headEnd/>
            <a:tailEnd/>
          </a:ln>
        </p:spPr>
        <p:txBody>
          <a:bodyPr wrap="none">
            <a:spAutoFit/>
          </a:bodyPr>
          <a:lstStyle/>
          <a:p>
            <a:r>
              <a:rPr lang="en-GB" b="1">
                <a:latin typeface="Calibri" pitchFamily="34" charset="0"/>
              </a:rPr>
              <a:t>In combination treatment drugs with different mechanism of action can be combined.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Otsikko 1"/>
          <p:cNvSpPr>
            <a:spLocks noGrp="1"/>
          </p:cNvSpPr>
          <p:nvPr>
            <p:ph type="title"/>
          </p:nvPr>
        </p:nvSpPr>
        <p:spPr>
          <a:xfrm>
            <a:off x="107950" y="692150"/>
            <a:ext cx="8856663" cy="561975"/>
          </a:xfrm>
        </p:spPr>
        <p:txBody>
          <a:bodyPr/>
          <a:lstStyle/>
          <a:p>
            <a:pPr eaLnBrk="1" hangingPunct="1"/>
            <a:r>
              <a:rPr lang="en-GB" sz="3200" smtClean="0">
                <a:ea typeface="ＭＳ Ｐゴシック"/>
                <a:cs typeface="Arial" charset="0"/>
              </a:rPr>
              <a:t>Evidence-based drugs for neuropathic pain: dosing</a:t>
            </a:r>
            <a:endParaRPr lang="fi-FI" sz="3200" smtClean="0">
              <a:ea typeface="ＭＳ Ｐゴシック"/>
              <a:cs typeface="Arial" charset="0"/>
            </a:endParaRPr>
          </a:p>
        </p:txBody>
      </p:sp>
      <p:graphicFrame>
        <p:nvGraphicFramePr>
          <p:cNvPr id="4" name="Sisällön paikkamerkki 3"/>
          <p:cNvGraphicFramePr>
            <a:graphicFrameLocks noGrp="1"/>
          </p:cNvGraphicFramePr>
          <p:nvPr>
            <p:ph idx="1"/>
          </p:nvPr>
        </p:nvGraphicFramePr>
        <p:xfrm>
          <a:off x="250825" y="2128838"/>
          <a:ext cx="8640763" cy="2595562"/>
        </p:xfrm>
        <a:graphic>
          <a:graphicData uri="http://schemas.openxmlformats.org/drawingml/2006/table">
            <a:tbl>
              <a:tblPr firstRow="1" bandRow="1">
                <a:tableStyleId>{5C22544A-7EE6-4342-B048-85BDC9FD1C3A}</a:tableStyleId>
              </a:tblPr>
              <a:tblGrid>
                <a:gridCol w="2664296"/>
                <a:gridCol w="2592288"/>
                <a:gridCol w="3384376"/>
              </a:tblGrid>
              <a:tr h="370840">
                <a:tc>
                  <a:txBody>
                    <a:bodyPr/>
                    <a:lstStyle/>
                    <a:p>
                      <a:r>
                        <a:rPr lang="en-GB" noProof="0" dirty="0" smtClean="0"/>
                        <a:t>Drug</a:t>
                      </a:r>
                      <a:endParaRPr lang="en-GB" noProof="0" dirty="0"/>
                    </a:p>
                  </a:txBody>
                  <a:tcPr/>
                </a:tc>
                <a:tc>
                  <a:txBody>
                    <a:bodyPr/>
                    <a:lstStyle/>
                    <a:p>
                      <a:r>
                        <a:rPr lang="en-GB" noProof="0" smtClean="0"/>
                        <a:t>Starting</a:t>
                      </a:r>
                      <a:r>
                        <a:rPr lang="en-GB" baseline="0" noProof="0" smtClean="0"/>
                        <a:t> dose</a:t>
                      </a:r>
                      <a:endParaRPr lang="en-GB" noProof="0"/>
                    </a:p>
                  </a:txBody>
                  <a:tcPr/>
                </a:tc>
                <a:tc>
                  <a:txBody>
                    <a:bodyPr/>
                    <a:lstStyle/>
                    <a:p>
                      <a:r>
                        <a:rPr lang="en-GB" noProof="0" smtClean="0"/>
                        <a:t>Target dose</a:t>
                      </a:r>
                      <a:endParaRPr lang="en-GB" noProof="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noProof="0" dirty="0" smtClean="0">
                          <a:ea typeface="ＭＳ Ｐゴシック" pitchFamily="-112" charset="-128"/>
                          <a:cs typeface="Arial" charset="0"/>
                        </a:rPr>
                        <a:t>Tricyclic antidepressants </a:t>
                      </a:r>
                    </a:p>
                  </a:txBody>
                  <a:tcPr/>
                </a:tc>
                <a:tc>
                  <a:txBody>
                    <a:bodyPr/>
                    <a:lstStyle/>
                    <a:p>
                      <a:r>
                        <a:rPr lang="en-GB" noProof="0" dirty="0" smtClean="0"/>
                        <a:t>10-25 mg at bedtime</a:t>
                      </a:r>
                      <a:endParaRPr lang="en-GB" noProof="0" dirty="0"/>
                    </a:p>
                  </a:txBody>
                  <a:tcPr/>
                </a:tc>
                <a:tc>
                  <a:txBody>
                    <a:bodyPr/>
                    <a:lstStyle/>
                    <a:p>
                      <a:r>
                        <a:rPr lang="en-GB" noProof="0" smtClean="0"/>
                        <a:t>20-150 mg (in 1-3</a:t>
                      </a:r>
                      <a:r>
                        <a:rPr lang="en-GB" baseline="0" noProof="0" smtClean="0"/>
                        <a:t> doses)</a:t>
                      </a:r>
                      <a:endParaRPr lang="en-GB" noProof="0"/>
                    </a:p>
                  </a:txBody>
                  <a:tcPr/>
                </a:tc>
              </a:tr>
              <a:tr h="370840">
                <a:tc>
                  <a:txBody>
                    <a:bodyPr/>
                    <a:lstStyle/>
                    <a:p>
                      <a:r>
                        <a:rPr lang="en-GB" b="1" noProof="0" dirty="0" smtClean="0"/>
                        <a:t>Venlafaxine</a:t>
                      </a:r>
                      <a:endParaRPr lang="en-GB" b="1" noProof="0" dirty="0"/>
                    </a:p>
                  </a:txBody>
                  <a:tcPr/>
                </a:tc>
                <a:tc>
                  <a:txBody>
                    <a:bodyPr/>
                    <a:lstStyle/>
                    <a:p>
                      <a:r>
                        <a:rPr lang="en-GB" noProof="0" smtClean="0"/>
                        <a:t>75 mg</a:t>
                      </a:r>
                      <a:r>
                        <a:rPr lang="en-GB" baseline="0" noProof="0" smtClean="0"/>
                        <a:t>/day</a:t>
                      </a:r>
                      <a:endParaRPr lang="en-GB" noProof="0"/>
                    </a:p>
                  </a:txBody>
                  <a:tcPr/>
                </a:tc>
                <a:tc>
                  <a:txBody>
                    <a:bodyPr/>
                    <a:lstStyle/>
                    <a:p>
                      <a:r>
                        <a:rPr lang="en-GB" noProof="0" smtClean="0"/>
                        <a:t>225 mg/day (in 1-2 doses)</a:t>
                      </a:r>
                      <a:endParaRPr lang="en-GB" noProof="0"/>
                    </a:p>
                  </a:txBody>
                  <a:tcPr/>
                </a:tc>
              </a:tr>
              <a:tr h="370840">
                <a:tc>
                  <a:txBody>
                    <a:bodyPr/>
                    <a:lstStyle/>
                    <a:p>
                      <a:r>
                        <a:rPr lang="en-GB" b="1" noProof="0" dirty="0" smtClean="0"/>
                        <a:t>Carbamazepine</a:t>
                      </a:r>
                      <a:endParaRPr lang="en-GB" b="1" noProof="0" dirty="0"/>
                    </a:p>
                  </a:txBody>
                  <a:tcPr/>
                </a:tc>
                <a:tc>
                  <a:txBody>
                    <a:bodyPr/>
                    <a:lstStyle/>
                    <a:p>
                      <a:r>
                        <a:rPr lang="en-GB" noProof="0" smtClean="0"/>
                        <a:t>100 mg b.i.d.</a:t>
                      </a:r>
                      <a:endParaRPr lang="en-GB" noProof="0"/>
                    </a:p>
                  </a:txBody>
                  <a:tcPr/>
                </a:tc>
                <a:tc>
                  <a:txBody>
                    <a:bodyPr/>
                    <a:lstStyle/>
                    <a:p>
                      <a:r>
                        <a:rPr lang="en-GB" noProof="0" dirty="0" smtClean="0"/>
                        <a:t>200-1200</a:t>
                      </a:r>
                      <a:r>
                        <a:rPr lang="en-GB" baseline="0" noProof="0" dirty="0" smtClean="0"/>
                        <a:t> mg/day (in 2-3 doses)</a:t>
                      </a:r>
                      <a:endParaRPr lang="en-GB" noProof="0" dirty="0"/>
                    </a:p>
                  </a:txBody>
                  <a:tcPr/>
                </a:tc>
              </a:tr>
              <a:tr h="370840">
                <a:tc>
                  <a:txBody>
                    <a:bodyPr/>
                    <a:lstStyle/>
                    <a:p>
                      <a:r>
                        <a:rPr lang="en-GB" b="1" noProof="0" dirty="0" smtClean="0"/>
                        <a:t>Tramadol</a:t>
                      </a:r>
                      <a:endParaRPr lang="en-GB" b="1" noProof="0" dirty="0"/>
                    </a:p>
                  </a:txBody>
                  <a:tcPr/>
                </a:tc>
                <a:tc>
                  <a:txBody>
                    <a:bodyPr/>
                    <a:lstStyle/>
                    <a:p>
                      <a:r>
                        <a:rPr lang="en-GB" noProof="0" smtClean="0"/>
                        <a:t>50 mg/day</a:t>
                      </a:r>
                      <a:endParaRPr lang="en-GB" noProof="0"/>
                    </a:p>
                  </a:txBody>
                  <a:tcPr/>
                </a:tc>
                <a:tc>
                  <a:txBody>
                    <a:bodyPr/>
                    <a:lstStyle/>
                    <a:p>
                      <a:r>
                        <a:rPr lang="en-GB" noProof="0" smtClean="0"/>
                        <a:t>300-400</a:t>
                      </a:r>
                      <a:r>
                        <a:rPr lang="en-GB" baseline="0" noProof="0" smtClean="0"/>
                        <a:t> mg/day (in 2-3 doses)</a:t>
                      </a:r>
                      <a:endParaRPr lang="en-GB" noProof="0"/>
                    </a:p>
                  </a:txBody>
                  <a:tcPr/>
                </a:tc>
              </a:tr>
              <a:tr h="370840">
                <a:tc>
                  <a:txBody>
                    <a:bodyPr/>
                    <a:lstStyle/>
                    <a:p>
                      <a:r>
                        <a:rPr lang="en-GB" b="1" noProof="0" dirty="0" smtClean="0"/>
                        <a:t>Gabapentin</a:t>
                      </a:r>
                      <a:endParaRPr lang="en-GB" b="1" noProof="0" dirty="0"/>
                    </a:p>
                  </a:txBody>
                  <a:tcPr/>
                </a:tc>
                <a:tc>
                  <a:txBody>
                    <a:bodyPr/>
                    <a:lstStyle/>
                    <a:p>
                      <a:r>
                        <a:rPr lang="en-GB" noProof="0" smtClean="0"/>
                        <a:t>300</a:t>
                      </a:r>
                      <a:r>
                        <a:rPr lang="en-GB" baseline="0" noProof="0" smtClean="0"/>
                        <a:t> mg at bedtime</a:t>
                      </a:r>
                      <a:endParaRPr lang="en-GB" noProof="0"/>
                    </a:p>
                  </a:txBody>
                  <a:tcPr/>
                </a:tc>
                <a:tc>
                  <a:txBody>
                    <a:bodyPr/>
                    <a:lstStyle/>
                    <a:p>
                      <a:r>
                        <a:rPr lang="en-GB" noProof="0" smtClean="0"/>
                        <a:t>3600 mg/day (in</a:t>
                      </a:r>
                      <a:r>
                        <a:rPr lang="en-GB" baseline="0" noProof="0" smtClean="0"/>
                        <a:t> 3 doses)</a:t>
                      </a:r>
                      <a:endParaRPr lang="en-GB" noProof="0"/>
                    </a:p>
                  </a:txBody>
                  <a:tcPr/>
                </a:tc>
              </a:tr>
              <a:tr h="370840">
                <a:tc>
                  <a:txBody>
                    <a:bodyPr/>
                    <a:lstStyle/>
                    <a:p>
                      <a:r>
                        <a:rPr lang="en-GB" b="1" noProof="0" dirty="0" smtClean="0"/>
                        <a:t>Topical</a:t>
                      </a:r>
                      <a:r>
                        <a:rPr lang="en-GB" b="1" baseline="0" noProof="0" dirty="0" smtClean="0"/>
                        <a:t> </a:t>
                      </a:r>
                      <a:r>
                        <a:rPr lang="en-GB" b="1" baseline="0" noProof="0" dirty="0" err="1" smtClean="0"/>
                        <a:t>lidocaine</a:t>
                      </a:r>
                      <a:endParaRPr lang="en-GB" b="1" noProof="0" dirty="0"/>
                    </a:p>
                  </a:txBody>
                  <a:tcPr/>
                </a:tc>
                <a:tc>
                  <a:txBody>
                    <a:bodyPr/>
                    <a:lstStyle/>
                    <a:p>
                      <a:r>
                        <a:rPr lang="en-GB" noProof="0" dirty="0" smtClean="0"/>
                        <a:t>5%</a:t>
                      </a:r>
                      <a:r>
                        <a:rPr lang="en-GB" baseline="0" noProof="0" dirty="0" smtClean="0"/>
                        <a:t> cream: 3 times a day</a:t>
                      </a:r>
                    </a:p>
                  </a:txBody>
                  <a:tcPr/>
                </a:tc>
                <a:tc>
                  <a:txBody>
                    <a:bodyPr/>
                    <a:lstStyle/>
                    <a:p>
                      <a:r>
                        <a:rPr lang="en-GB" noProof="0" dirty="0" smtClean="0"/>
                        <a:t>5%</a:t>
                      </a:r>
                      <a:r>
                        <a:rPr lang="en-GB" baseline="0" noProof="0" dirty="0" smtClean="0"/>
                        <a:t> cream: 3 times a day</a:t>
                      </a:r>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idx="4294967295"/>
          </p:nvPr>
        </p:nvSpPr>
        <p:spPr>
          <a:xfrm>
            <a:off x="255588" y="333375"/>
            <a:ext cx="8642350" cy="719138"/>
          </a:xfrm>
        </p:spPr>
        <p:txBody>
          <a:bodyPr anchor="b"/>
          <a:lstStyle/>
          <a:p>
            <a:pPr eaLnBrk="1" hangingPunct="1"/>
            <a:r>
              <a:rPr lang="en-GB" sz="3200" smtClean="0">
                <a:ea typeface="ＭＳ Ｐゴシック"/>
                <a:cs typeface="ＭＳ Ｐゴシック"/>
              </a:rPr>
              <a:t>Algorithm for treatment of neuropathic pain</a:t>
            </a:r>
          </a:p>
        </p:txBody>
      </p:sp>
      <p:sp>
        <p:nvSpPr>
          <p:cNvPr id="51202" name="Text Box 3"/>
          <p:cNvSpPr txBox="1">
            <a:spLocks noChangeArrowheads="1"/>
          </p:cNvSpPr>
          <p:nvPr/>
        </p:nvSpPr>
        <p:spPr bwMode="auto">
          <a:xfrm>
            <a:off x="323850" y="2133600"/>
            <a:ext cx="2808288" cy="368300"/>
          </a:xfrm>
          <a:prstGeom prst="rect">
            <a:avLst/>
          </a:prstGeom>
          <a:solidFill>
            <a:srgbClr val="FFFF99"/>
          </a:solidFill>
          <a:ln w="9525">
            <a:solidFill>
              <a:schemeClr val="tx1"/>
            </a:solidFill>
            <a:miter lim="800000"/>
            <a:headEnd/>
            <a:tailEnd/>
          </a:ln>
        </p:spPr>
        <p:txBody>
          <a:bodyPr>
            <a:spAutoFit/>
          </a:bodyPr>
          <a:lstStyle/>
          <a:p>
            <a:pPr eaLnBrk="0" hangingPunct="0">
              <a:spcBef>
                <a:spcPct val="50000"/>
              </a:spcBef>
            </a:pPr>
            <a:r>
              <a:rPr lang="fi-FI">
                <a:latin typeface="Calibri" pitchFamily="34" charset="0"/>
              </a:rPr>
              <a:t>Peripheral neuropathic pain</a:t>
            </a:r>
          </a:p>
        </p:txBody>
      </p:sp>
      <p:sp>
        <p:nvSpPr>
          <p:cNvPr id="51203" name="Text Box 4"/>
          <p:cNvSpPr txBox="1">
            <a:spLocks noChangeArrowheads="1"/>
          </p:cNvSpPr>
          <p:nvPr/>
        </p:nvSpPr>
        <p:spPr bwMode="auto">
          <a:xfrm>
            <a:off x="3419475" y="2133600"/>
            <a:ext cx="2232025" cy="368300"/>
          </a:xfrm>
          <a:prstGeom prst="rect">
            <a:avLst/>
          </a:prstGeom>
          <a:solidFill>
            <a:srgbClr val="FFFF99"/>
          </a:solidFill>
          <a:ln w="9525">
            <a:solidFill>
              <a:schemeClr val="tx1"/>
            </a:solidFill>
            <a:miter lim="800000"/>
            <a:headEnd/>
            <a:tailEnd/>
          </a:ln>
        </p:spPr>
        <p:txBody>
          <a:bodyPr>
            <a:spAutoFit/>
          </a:bodyPr>
          <a:lstStyle/>
          <a:p>
            <a:pPr eaLnBrk="0" hangingPunct="0">
              <a:spcBef>
                <a:spcPct val="50000"/>
              </a:spcBef>
            </a:pPr>
            <a:r>
              <a:rPr lang="fi-FI">
                <a:latin typeface="Calibri" pitchFamily="34" charset="0"/>
              </a:rPr>
              <a:t>Trigeminal neuralgia</a:t>
            </a:r>
          </a:p>
        </p:txBody>
      </p:sp>
      <p:sp>
        <p:nvSpPr>
          <p:cNvPr id="51204" name="Text Box 5"/>
          <p:cNvSpPr txBox="1">
            <a:spLocks noChangeArrowheads="1"/>
          </p:cNvSpPr>
          <p:nvPr/>
        </p:nvSpPr>
        <p:spPr bwMode="auto">
          <a:xfrm>
            <a:off x="5868988" y="2146300"/>
            <a:ext cx="2735262" cy="369888"/>
          </a:xfrm>
          <a:prstGeom prst="rect">
            <a:avLst/>
          </a:prstGeom>
          <a:solidFill>
            <a:srgbClr val="FFFF99"/>
          </a:solidFill>
          <a:ln w="9525">
            <a:solidFill>
              <a:srgbClr val="000000"/>
            </a:solidFill>
            <a:miter lim="800000"/>
            <a:headEnd/>
            <a:tailEnd/>
          </a:ln>
        </p:spPr>
        <p:txBody>
          <a:bodyPr>
            <a:spAutoFit/>
          </a:bodyPr>
          <a:lstStyle/>
          <a:p>
            <a:pPr eaLnBrk="0" hangingPunct="0">
              <a:spcBef>
                <a:spcPct val="50000"/>
              </a:spcBef>
            </a:pPr>
            <a:r>
              <a:rPr lang="fi-FI">
                <a:latin typeface="Calibri" pitchFamily="34" charset="0"/>
              </a:rPr>
              <a:t>Central neuropathic pain</a:t>
            </a:r>
          </a:p>
        </p:txBody>
      </p:sp>
      <p:sp>
        <p:nvSpPr>
          <p:cNvPr id="51205" name="Text Box 6"/>
          <p:cNvSpPr txBox="1">
            <a:spLocks noChangeArrowheads="1"/>
          </p:cNvSpPr>
          <p:nvPr/>
        </p:nvSpPr>
        <p:spPr bwMode="auto">
          <a:xfrm>
            <a:off x="179388" y="2781300"/>
            <a:ext cx="1152525" cy="646113"/>
          </a:xfrm>
          <a:prstGeom prst="rect">
            <a:avLst/>
          </a:prstGeom>
          <a:solidFill>
            <a:srgbClr val="FFFF99"/>
          </a:solidFill>
          <a:ln w="9525">
            <a:solidFill>
              <a:schemeClr val="tx1"/>
            </a:solidFill>
            <a:miter lim="800000"/>
            <a:headEnd/>
            <a:tailEnd/>
          </a:ln>
        </p:spPr>
        <p:txBody>
          <a:bodyPr>
            <a:spAutoFit/>
          </a:bodyPr>
          <a:lstStyle/>
          <a:p>
            <a:pPr algn="ctr" eaLnBrk="0" hangingPunct="0"/>
            <a:r>
              <a:rPr lang="fi-FI">
                <a:latin typeface="Calibri" pitchFamily="34" charset="0"/>
              </a:rPr>
              <a:t>Local allodynia</a:t>
            </a:r>
          </a:p>
        </p:txBody>
      </p:sp>
      <p:sp>
        <p:nvSpPr>
          <p:cNvPr id="51206" name="Text Box 7"/>
          <p:cNvSpPr txBox="1">
            <a:spLocks noChangeArrowheads="1"/>
          </p:cNvSpPr>
          <p:nvPr/>
        </p:nvSpPr>
        <p:spPr bwMode="auto">
          <a:xfrm>
            <a:off x="1547813" y="2708275"/>
            <a:ext cx="1030287" cy="646113"/>
          </a:xfrm>
          <a:prstGeom prst="rect">
            <a:avLst/>
          </a:prstGeom>
          <a:noFill/>
          <a:ln w="9525">
            <a:noFill/>
            <a:miter lim="800000"/>
            <a:headEnd/>
            <a:tailEnd/>
          </a:ln>
        </p:spPr>
        <p:txBody>
          <a:bodyPr wrap="none">
            <a:spAutoFit/>
          </a:bodyPr>
          <a:lstStyle/>
          <a:p>
            <a:pPr eaLnBrk="0" hangingPunct="0"/>
            <a:r>
              <a:rPr lang="fi-FI">
                <a:solidFill>
                  <a:srgbClr val="0000CC"/>
                </a:solidFill>
                <a:latin typeface="Calibri" pitchFamily="34" charset="0"/>
              </a:rPr>
              <a:t>Topical</a:t>
            </a:r>
          </a:p>
          <a:p>
            <a:pPr eaLnBrk="0" hangingPunct="0"/>
            <a:r>
              <a:rPr lang="fi-FI">
                <a:solidFill>
                  <a:srgbClr val="0000CC"/>
                </a:solidFill>
                <a:latin typeface="Calibri" pitchFamily="34" charset="0"/>
              </a:rPr>
              <a:t>lidocaine</a:t>
            </a:r>
          </a:p>
        </p:txBody>
      </p:sp>
      <p:sp>
        <p:nvSpPr>
          <p:cNvPr id="51207" name="Text Box 8"/>
          <p:cNvSpPr txBox="1">
            <a:spLocks noChangeArrowheads="1"/>
          </p:cNvSpPr>
          <p:nvPr/>
        </p:nvSpPr>
        <p:spPr bwMode="auto">
          <a:xfrm>
            <a:off x="107950" y="4211638"/>
            <a:ext cx="1282700" cy="369887"/>
          </a:xfrm>
          <a:prstGeom prst="rect">
            <a:avLst/>
          </a:prstGeom>
          <a:noFill/>
          <a:ln w="9525">
            <a:noFill/>
            <a:miter lim="800000"/>
            <a:headEnd/>
            <a:tailEnd/>
          </a:ln>
        </p:spPr>
        <p:txBody>
          <a:bodyPr wrap="none">
            <a:spAutoFit/>
          </a:bodyPr>
          <a:lstStyle/>
          <a:p>
            <a:pPr eaLnBrk="0" hangingPunct="0"/>
            <a:r>
              <a:rPr lang="fi-FI">
                <a:solidFill>
                  <a:srgbClr val="0000CC"/>
                </a:solidFill>
                <a:latin typeface="Calibri" pitchFamily="34" charset="0"/>
              </a:rPr>
              <a:t>Gabapentin</a:t>
            </a:r>
          </a:p>
        </p:txBody>
      </p:sp>
      <p:sp>
        <p:nvSpPr>
          <p:cNvPr id="51208" name="Text Box 9"/>
          <p:cNvSpPr txBox="1">
            <a:spLocks noChangeArrowheads="1"/>
          </p:cNvSpPr>
          <p:nvPr/>
        </p:nvSpPr>
        <p:spPr bwMode="auto">
          <a:xfrm>
            <a:off x="3519488" y="4211638"/>
            <a:ext cx="2457450" cy="369887"/>
          </a:xfrm>
          <a:prstGeom prst="rect">
            <a:avLst/>
          </a:prstGeom>
          <a:noFill/>
          <a:ln w="9525">
            <a:noFill/>
            <a:miter lim="800000"/>
            <a:headEnd/>
            <a:tailEnd/>
          </a:ln>
        </p:spPr>
        <p:txBody>
          <a:bodyPr wrap="none">
            <a:spAutoFit/>
          </a:bodyPr>
          <a:lstStyle/>
          <a:p>
            <a:pPr eaLnBrk="0" hangingPunct="0"/>
            <a:r>
              <a:rPr lang="en-GB">
                <a:solidFill>
                  <a:srgbClr val="0000CC"/>
                </a:solidFill>
                <a:latin typeface="Calibri" pitchFamily="34" charset="0"/>
              </a:rPr>
              <a:t>Tricyclic antidepressants</a:t>
            </a:r>
            <a:endParaRPr lang="fi-FI">
              <a:solidFill>
                <a:srgbClr val="0000CC"/>
              </a:solidFill>
              <a:latin typeface="Calibri" pitchFamily="34" charset="0"/>
            </a:endParaRPr>
          </a:p>
        </p:txBody>
      </p:sp>
      <p:sp>
        <p:nvSpPr>
          <p:cNvPr id="51209" name="Text Box 11"/>
          <p:cNvSpPr txBox="1">
            <a:spLocks noChangeArrowheads="1"/>
          </p:cNvSpPr>
          <p:nvPr/>
        </p:nvSpPr>
        <p:spPr bwMode="auto">
          <a:xfrm>
            <a:off x="1979613" y="4211638"/>
            <a:ext cx="1158875" cy="369887"/>
          </a:xfrm>
          <a:prstGeom prst="rect">
            <a:avLst/>
          </a:prstGeom>
          <a:noFill/>
          <a:ln w="9525">
            <a:noFill/>
            <a:miter lim="800000"/>
            <a:headEnd/>
            <a:tailEnd/>
          </a:ln>
        </p:spPr>
        <p:txBody>
          <a:bodyPr wrap="none">
            <a:spAutoFit/>
          </a:bodyPr>
          <a:lstStyle/>
          <a:p>
            <a:pPr eaLnBrk="0" hangingPunct="0"/>
            <a:r>
              <a:rPr lang="fi-FI">
                <a:solidFill>
                  <a:srgbClr val="0000CC"/>
                </a:solidFill>
                <a:latin typeface="Calibri" pitchFamily="34" charset="0"/>
              </a:rPr>
              <a:t>Venlfaxine</a:t>
            </a:r>
          </a:p>
        </p:txBody>
      </p:sp>
      <p:sp>
        <p:nvSpPr>
          <p:cNvPr id="51210" name="Text Box 13"/>
          <p:cNvSpPr txBox="1">
            <a:spLocks noChangeArrowheads="1"/>
          </p:cNvSpPr>
          <p:nvPr/>
        </p:nvSpPr>
        <p:spPr bwMode="auto">
          <a:xfrm>
            <a:off x="3565525" y="3028950"/>
            <a:ext cx="1943100" cy="369888"/>
          </a:xfrm>
          <a:prstGeom prst="rect">
            <a:avLst/>
          </a:prstGeom>
          <a:noFill/>
          <a:ln w="9525">
            <a:noFill/>
            <a:miter lim="800000"/>
            <a:headEnd/>
            <a:tailEnd/>
          </a:ln>
        </p:spPr>
        <p:txBody>
          <a:bodyPr>
            <a:spAutoFit/>
          </a:bodyPr>
          <a:lstStyle/>
          <a:p>
            <a:pPr eaLnBrk="0" hangingPunct="0"/>
            <a:r>
              <a:rPr lang="en-GB">
                <a:solidFill>
                  <a:srgbClr val="0000CC"/>
                </a:solidFill>
                <a:latin typeface="Calibri" pitchFamily="34" charset="0"/>
              </a:rPr>
              <a:t>Carbamazepine</a:t>
            </a:r>
          </a:p>
        </p:txBody>
      </p:sp>
      <p:sp>
        <p:nvSpPr>
          <p:cNvPr id="51211" name="Text Box 14"/>
          <p:cNvSpPr txBox="1">
            <a:spLocks noChangeArrowheads="1"/>
          </p:cNvSpPr>
          <p:nvPr/>
        </p:nvSpPr>
        <p:spPr bwMode="auto">
          <a:xfrm>
            <a:off x="3635375" y="3716338"/>
            <a:ext cx="1655763" cy="369887"/>
          </a:xfrm>
          <a:prstGeom prst="rect">
            <a:avLst/>
          </a:prstGeom>
          <a:noFill/>
          <a:ln w="9525">
            <a:noFill/>
            <a:miter lim="800000"/>
            <a:headEnd/>
            <a:tailEnd/>
          </a:ln>
        </p:spPr>
        <p:txBody>
          <a:bodyPr>
            <a:spAutoFit/>
          </a:bodyPr>
          <a:lstStyle/>
          <a:p>
            <a:pPr eaLnBrk="0" hangingPunct="0"/>
            <a:r>
              <a:rPr lang="fi-FI">
                <a:latin typeface="Calibri" pitchFamily="34" charset="0"/>
              </a:rPr>
              <a:t>Neurosurgery</a:t>
            </a:r>
          </a:p>
        </p:txBody>
      </p:sp>
      <p:sp>
        <p:nvSpPr>
          <p:cNvPr id="51212" name="Text Box 15"/>
          <p:cNvSpPr txBox="1">
            <a:spLocks noChangeArrowheads="1"/>
          </p:cNvSpPr>
          <p:nvPr/>
        </p:nvSpPr>
        <p:spPr bwMode="auto">
          <a:xfrm>
            <a:off x="6659563" y="2708275"/>
            <a:ext cx="2376487" cy="369888"/>
          </a:xfrm>
          <a:prstGeom prst="rect">
            <a:avLst/>
          </a:prstGeom>
          <a:solidFill>
            <a:srgbClr val="FFFF99"/>
          </a:solidFill>
          <a:ln w="9525">
            <a:solidFill>
              <a:schemeClr val="tx1"/>
            </a:solidFill>
            <a:miter lim="800000"/>
            <a:headEnd/>
            <a:tailEnd/>
          </a:ln>
        </p:spPr>
        <p:txBody>
          <a:bodyPr>
            <a:spAutoFit/>
          </a:bodyPr>
          <a:lstStyle/>
          <a:p>
            <a:pPr algn="ctr" eaLnBrk="0" hangingPunct="0"/>
            <a:r>
              <a:rPr lang="fi-FI">
                <a:latin typeface="Calibri" pitchFamily="34" charset="0"/>
              </a:rPr>
              <a:t>Central post-stoke pain</a:t>
            </a:r>
          </a:p>
        </p:txBody>
      </p:sp>
      <p:sp>
        <p:nvSpPr>
          <p:cNvPr id="51213" name="Text Box 16"/>
          <p:cNvSpPr txBox="1">
            <a:spLocks noChangeArrowheads="1"/>
          </p:cNvSpPr>
          <p:nvPr/>
        </p:nvSpPr>
        <p:spPr bwMode="auto">
          <a:xfrm>
            <a:off x="6842125" y="3357563"/>
            <a:ext cx="1411288" cy="369887"/>
          </a:xfrm>
          <a:prstGeom prst="rect">
            <a:avLst/>
          </a:prstGeom>
          <a:noFill/>
          <a:ln w="9525">
            <a:noFill/>
            <a:miter lim="800000"/>
            <a:headEnd/>
            <a:tailEnd/>
          </a:ln>
        </p:spPr>
        <p:txBody>
          <a:bodyPr wrap="none">
            <a:spAutoFit/>
          </a:bodyPr>
          <a:lstStyle/>
          <a:p>
            <a:pPr algn="ctr" eaLnBrk="0" hangingPunct="0"/>
            <a:r>
              <a:rPr lang="fi-FI">
                <a:solidFill>
                  <a:srgbClr val="0000CC"/>
                </a:solidFill>
                <a:latin typeface="Calibri" pitchFamily="34" charset="0"/>
              </a:rPr>
              <a:t>Amitriptyline</a:t>
            </a:r>
          </a:p>
        </p:txBody>
      </p:sp>
      <p:sp>
        <p:nvSpPr>
          <p:cNvPr id="51214" name="Text Box 17"/>
          <p:cNvSpPr txBox="1">
            <a:spLocks noChangeArrowheads="1"/>
          </p:cNvSpPr>
          <p:nvPr/>
        </p:nvSpPr>
        <p:spPr bwMode="auto">
          <a:xfrm>
            <a:off x="6732588" y="3933825"/>
            <a:ext cx="2303462" cy="369888"/>
          </a:xfrm>
          <a:prstGeom prst="rect">
            <a:avLst/>
          </a:prstGeom>
          <a:solidFill>
            <a:srgbClr val="FFFF99"/>
          </a:solidFill>
          <a:ln w="9525">
            <a:solidFill>
              <a:schemeClr val="tx1"/>
            </a:solidFill>
            <a:miter lim="800000"/>
            <a:headEnd/>
            <a:tailEnd/>
          </a:ln>
        </p:spPr>
        <p:txBody>
          <a:bodyPr>
            <a:spAutoFit/>
          </a:bodyPr>
          <a:lstStyle/>
          <a:p>
            <a:pPr algn="ctr" eaLnBrk="0" hangingPunct="0"/>
            <a:r>
              <a:rPr lang="fi-FI">
                <a:latin typeface="Calibri" pitchFamily="34" charset="0"/>
              </a:rPr>
              <a:t>Spinal cord injury pain</a:t>
            </a:r>
          </a:p>
        </p:txBody>
      </p:sp>
      <p:sp>
        <p:nvSpPr>
          <p:cNvPr id="51215" name="Text Box 18"/>
          <p:cNvSpPr txBox="1">
            <a:spLocks noChangeArrowheads="1"/>
          </p:cNvSpPr>
          <p:nvPr/>
        </p:nvSpPr>
        <p:spPr bwMode="auto">
          <a:xfrm>
            <a:off x="6815138" y="4508500"/>
            <a:ext cx="1281112" cy="369888"/>
          </a:xfrm>
          <a:prstGeom prst="rect">
            <a:avLst/>
          </a:prstGeom>
          <a:noFill/>
          <a:ln w="9525">
            <a:noFill/>
            <a:miter lim="800000"/>
            <a:headEnd/>
            <a:tailEnd/>
          </a:ln>
        </p:spPr>
        <p:txBody>
          <a:bodyPr wrap="none">
            <a:spAutoFit/>
          </a:bodyPr>
          <a:lstStyle/>
          <a:p>
            <a:pPr algn="ctr" eaLnBrk="0" hangingPunct="0"/>
            <a:r>
              <a:rPr lang="fi-FI">
                <a:solidFill>
                  <a:srgbClr val="0000CC"/>
                </a:solidFill>
                <a:latin typeface="Calibri" pitchFamily="34" charset="0"/>
              </a:rPr>
              <a:t>Gabapentin</a:t>
            </a:r>
          </a:p>
        </p:txBody>
      </p:sp>
      <p:sp>
        <p:nvSpPr>
          <p:cNvPr id="51216" name="Line 25"/>
          <p:cNvSpPr>
            <a:spLocks noChangeShapeType="1"/>
          </p:cNvSpPr>
          <p:nvPr/>
        </p:nvSpPr>
        <p:spPr bwMode="auto">
          <a:xfrm>
            <a:off x="6443663" y="2565400"/>
            <a:ext cx="0" cy="1584325"/>
          </a:xfrm>
          <a:prstGeom prst="line">
            <a:avLst/>
          </a:prstGeom>
          <a:noFill/>
          <a:ln w="9525">
            <a:solidFill>
              <a:schemeClr val="tx1"/>
            </a:solidFill>
            <a:round/>
            <a:headEnd/>
            <a:tailEnd/>
          </a:ln>
        </p:spPr>
        <p:txBody>
          <a:bodyPr/>
          <a:lstStyle/>
          <a:p>
            <a:endParaRPr lang="de-DE"/>
          </a:p>
        </p:txBody>
      </p:sp>
      <p:sp>
        <p:nvSpPr>
          <p:cNvPr id="51217" name="Line 27"/>
          <p:cNvSpPr>
            <a:spLocks noChangeShapeType="1"/>
          </p:cNvSpPr>
          <p:nvPr/>
        </p:nvSpPr>
        <p:spPr bwMode="auto">
          <a:xfrm flipV="1">
            <a:off x="6443663" y="4149725"/>
            <a:ext cx="288925" cy="0"/>
          </a:xfrm>
          <a:prstGeom prst="line">
            <a:avLst/>
          </a:prstGeom>
          <a:noFill/>
          <a:ln w="9525">
            <a:solidFill>
              <a:schemeClr val="tx1"/>
            </a:solidFill>
            <a:round/>
            <a:headEnd/>
            <a:tailEnd/>
          </a:ln>
        </p:spPr>
        <p:txBody>
          <a:bodyPr/>
          <a:lstStyle/>
          <a:p>
            <a:endParaRPr lang="de-DE"/>
          </a:p>
        </p:txBody>
      </p:sp>
      <p:sp>
        <p:nvSpPr>
          <p:cNvPr id="51218" name="Line 28"/>
          <p:cNvSpPr>
            <a:spLocks noChangeShapeType="1"/>
          </p:cNvSpPr>
          <p:nvPr/>
        </p:nvSpPr>
        <p:spPr bwMode="auto">
          <a:xfrm>
            <a:off x="6443663" y="2924175"/>
            <a:ext cx="215900" cy="0"/>
          </a:xfrm>
          <a:prstGeom prst="line">
            <a:avLst/>
          </a:prstGeom>
          <a:noFill/>
          <a:ln w="9525">
            <a:solidFill>
              <a:schemeClr val="tx1"/>
            </a:solidFill>
            <a:round/>
            <a:headEnd/>
            <a:tailEnd/>
          </a:ln>
        </p:spPr>
        <p:txBody>
          <a:bodyPr/>
          <a:lstStyle/>
          <a:p>
            <a:endParaRPr lang="de-DE"/>
          </a:p>
        </p:txBody>
      </p:sp>
      <p:sp>
        <p:nvSpPr>
          <p:cNvPr id="51219" name="Line 29"/>
          <p:cNvSpPr>
            <a:spLocks noChangeShapeType="1"/>
          </p:cNvSpPr>
          <p:nvPr/>
        </p:nvSpPr>
        <p:spPr bwMode="auto">
          <a:xfrm>
            <a:off x="7524750" y="3068638"/>
            <a:ext cx="0" cy="215900"/>
          </a:xfrm>
          <a:prstGeom prst="line">
            <a:avLst/>
          </a:prstGeom>
          <a:noFill/>
          <a:ln w="9525">
            <a:solidFill>
              <a:schemeClr val="tx1"/>
            </a:solidFill>
            <a:round/>
            <a:headEnd/>
            <a:tailEnd type="triangle" w="med" len="med"/>
          </a:ln>
        </p:spPr>
        <p:txBody>
          <a:bodyPr/>
          <a:lstStyle/>
          <a:p>
            <a:endParaRPr lang="de-DE"/>
          </a:p>
        </p:txBody>
      </p:sp>
      <p:sp>
        <p:nvSpPr>
          <p:cNvPr id="51220" name="Line 30"/>
          <p:cNvSpPr>
            <a:spLocks noChangeShapeType="1"/>
          </p:cNvSpPr>
          <p:nvPr/>
        </p:nvSpPr>
        <p:spPr bwMode="auto">
          <a:xfrm>
            <a:off x="7380288" y="4292600"/>
            <a:ext cx="0" cy="215900"/>
          </a:xfrm>
          <a:prstGeom prst="line">
            <a:avLst/>
          </a:prstGeom>
          <a:noFill/>
          <a:ln w="9525">
            <a:solidFill>
              <a:schemeClr val="tx1"/>
            </a:solidFill>
            <a:round/>
            <a:headEnd/>
            <a:tailEnd type="triangle" w="med" len="med"/>
          </a:ln>
        </p:spPr>
        <p:txBody>
          <a:bodyPr/>
          <a:lstStyle/>
          <a:p>
            <a:endParaRPr lang="de-DE"/>
          </a:p>
        </p:txBody>
      </p:sp>
      <p:sp>
        <p:nvSpPr>
          <p:cNvPr id="51221" name="Line 34"/>
          <p:cNvSpPr>
            <a:spLocks noChangeShapeType="1"/>
          </p:cNvSpPr>
          <p:nvPr/>
        </p:nvSpPr>
        <p:spPr bwMode="auto">
          <a:xfrm>
            <a:off x="4500563" y="2492375"/>
            <a:ext cx="0" cy="431800"/>
          </a:xfrm>
          <a:prstGeom prst="line">
            <a:avLst/>
          </a:prstGeom>
          <a:noFill/>
          <a:ln w="9525">
            <a:solidFill>
              <a:schemeClr val="tx1"/>
            </a:solidFill>
            <a:round/>
            <a:headEnd/>
            <a:tailEnd type="triangle" w="med" len="med"/>
          </a:ln>
        </p:spPr>
        <p:txBody>
          <a:bodyPr/>
          <a:lstStyle/>
          <a:p>
            <a:endParaRPr lang="de-DE"/>
          </a:p>
        </p:txBody>
      </p:sp>
      <p:sp>
        <p:nvSpPr>
          <p:cNvPr id="51222" name="Line 35"/>
          <p:cNvSpPr>
            <a:spLocks noChangeShapeType="1"/>
          </p:cNvSpPr>
          <p:nvPr/>
        </p:nvSpPr>
        <p:spPr bwMode="auto">
          <a:xfrm>
            <a:off x="4500563" y="3357563"/>
            <a:ext cx="0" cy="360362"/>
          </a:xfrm>
          <a:prstGeom prst="line">
            <a:avLst/>
          </a:prstGeom>
          <a:noFill/>
          <a:ln w="9525">
            <a:solidFill>
              <a:schemeClr val="tx1"/>
            </a:solidFill>
            <a:round/>
            <a:headEnd/>
            <a:tailEnd type="triangle" w="med" len="med"/>
          </a:ln>
        </p:spPr>
        <p:txBody>
          <a:bodyPr/>
          <a:lstStyle/>
          <a:p>
            <a:endParaRPr lang="de-DE"/>
          </a:p>
        </p:txBody>
      </p:sp>
      <p:sp>
        <p:nvSpPr>
          <p:cNvPr id="51223" name="Line 36"/>
          <p:cNvSpPr>
            <a:spLocks noChangeShapeType="1"/>
          </p:cNvSpPr>
          <p:nvPr/>
        </p:nvSpPr>
        <p:spPr bwMode="auto">
          <a:xfrm flipH="1">
            <a:off x="1042988" y="2492375"/>
            <a:ext cx="576262" cy="288925"/>
          </a:xfrm>
          <a:prstGeom prst="line">
            <a:avLst/>
          </a:prstGeom>
          <a:noFill/>
          <a:ln w="9525">
            <a:solidFill>
              <a:schemeClr val="tx1"/>
            </a:solidFill>
            <a:round/>
            <a:headEnd/>
            <a:tailEnd type="triangle" w="med" len="med"/>
          </a:ln>
        </p:spPr>
        <p:txBody>
          <a:bodyPr/>
          <a:lstStyle/>
          <a:p>
            <a:endParaRPr lang="de-DE"/>
          </a:p>
        </p:txBody>
      </p:sp>
      <p:sp>
        <p:nvSpPr>
          <p:cNvPr id="51224" name="Line 38"/>
          <p:cNvSpPr>
            <a:spLocks noChangeShapeType="1"/>
          </p:cNvSpPr>
          <p:nvPr/>
        </p:nvSpPr>
        <p:spPr bwMode="auto">
          <a:xfrm>
            <a:off x="1331913" y="3068638"/>
            <a:ext cx="215900" cy="0"/>
          </a:xfrm>
          <a:prstGeom prst="line">
            <a:avLst/>
          </a:prstGeom>
          <a:noFill/>
          <a:ln w="9525">
            <a:solidFill>
              <a:schemeClr val="tx1"/>
            </a:solidFill>
            <a:round/>
            <a:headEnd/>
            <a:tailEnd type="triangle" w="med" len="med"/>
          </a:ln>
        </p:spPr>
        <p:txBody>
          <a:bodyPr/>
          <a:lstStyle/>
          <a:p>
            <a:endParaRPr lang="de-DE"/>
          </a:p>
        </p:txBody>
      </p:sp>
      <p:sp>
        <p:nvSpPr>
          <p:cNvPr id="51225" name="Line 40"/>
          <p:cNvSpPr>
            <a:spLocks noChangeShapeType="1"/>
          </p:cNvSpPr>
          <p:nvPr/>
        </p:nvSpPr>
        <p:spPr bwMode="auto">
          <a:xfrm>
            <a:off x="1403350" y="4365625"/>
            <a:ext cx="574675" cy="0"/>
          </a:xfrm>
          <a:prstGeom prst="line">
            <a:avLst/>
          </a:prstGeom>
          <a:noFill/>
          <a:ln w="9525">
            <a:solidFill>
              <a:schemeClr val="tx1"/>
            </a:solidFill>
            <a:round/>
            <a:headEnd type="triangle" w="lg" len="lg"/>
            <a:tailEnd type="triangle" w="lg" len="lg"/>
          </a:ln>
        </p:spPr>
        <p:txBody>
          <a:bodyPr/>
          <a:lstStyle/>
          <a:p>
            <a:endParaRPr lang="de-DE"/>
          </a:p>
        </p:txBody>
      </p:sp>
      <p:sp>
        <p:nvSpPr>
          <p:cNvPr id="51226" name="Line 42"/>
          <p:cNvSpPr>
            <a:spLocks noChangeShapeType="1"/>
          </p:cNvSpPr>
          <p:nvPr/>
        </p:nvSpPr>
        <p:spPr bwMode="auto">
          <a:xfrm flipH="1">
            <a:off x="1476375" y="3429000"/>
            <a:ext cx="1368425" cy="720725"/>
          </a:xfrm>
          <a:prstGeom prst="line">
            <a:avLst/>
          </a:prstGeom>
          <a:noFill/>
          <a:ln w="9525">
            <a:solidFill>
              <a:schemeClr val="tx1"/>
            </a:solidFill>
            <a:round/>
            <a:headEnd/>
            <a:tailEnd type="triangle" w="med" len="med"/>
          </a:ln>
        </p:spPr>
        <p:txBody>
          <a:bodyPr/>
          <a:lstStyle/>
          <a:p>
            <a:endParaRPr lang="de-DE"/>
          </a:p>
        </p:txBody>
      </p:sp>
      <p:sp>
        <p:nvSpPr>
          <p:cNvPr id="51227" name="Line 43"/>
          <p:cNvSpPr>
            <a:spLocks noChangeShapeType="1"/>
          </p:cNvSpPr>
          <p:nvPr/>
        </p:nvSpPr>
        <p:spPr bwMode="auto">
          <a:xfrm>
            <a:off x="2843213" y="3429000"/>
            <a:ext cx="936625" cy="792163"/>
          </a:xfrm>
          <a:prstGeom prst="line">
            <a:avLst/>
          </a:prstGeom>
          <a:noFill/>
          <a:ln w="9525">
            <a:solidFill>
              <a:schemeClr val="tx1"/>
            </a:solidFill>
            <a:round/>
            <a:headEnd/>
            <a:tailEnd type="triangle" w="med" len="med"/>
          </a:ln>
        </p:spPr>
        <p:txBody>
          <a:bodyPr/>
          <a:lstStyle/>
          <a:p>
            <a:endParaRPr lang="de-DE"/>
          </a:p>
        </p:txBody>
      </p:sp>
      <p:sp>
        <p:nvSpPr>
          <p:cNvPr id="51228" name="Line 45"/>
          <p:cNvSpPr>
            <a:spLocks noChangeShapeType="1"/>
          </p:cNvSpPr>
          <p:nvPr/>
        </p:nvSpPr>
        <p:spPr bwMode="auto">
          <a:xfrm>
            <a:off x="2843213" y="3429000"/>
            <a:ext cx="0" cy="792163"/>
          </a:xfrm>
          <a:prstGeom prst="line">
            <a:avLst/>
          </a:prstGeom>
          <a:noFill/>
          <a:ln w="9525">
            <a:solidFill>
              <a:schemeClr val="tx1"/>
            </a:solidFill>
            <a:round/>
            <a:headEnd/>
            <a:tailEnd type="triangle" w="med" len="med"/>
          </a:ln>
        </p:spPr>
        <p:txBody>
          <a:bodyPr/>
          <a:lstStyle/>
          <a:p>
            <a:endParaRPr lang="de-DE"/>
          </a:p>
        </p:txBody>
      </p:sp>
      <p:sp>
        <p:nvSpPr>
          <p:cNvPr id="51229" name="Line 46"/>
          <p:cNvSpPr>
            <a:spLocks noChangeShapeType="1"/>
          </p:cNvSpPr>
          <p:nvPr/>
        </p:nvSpPr>
        <p:spPr bwMode="auto">
          <a:xfrm>
            <a:off x="2482850" y="3068638"/>
            <a:ext cx="360363" cy="0"/>
          </a:xfrm>
          <a:prstGeom prst="line">
            <a:avLst/>
          </a:prstGeom>
          <a:noFill/>
          <a:ln w="9525">
            <a:solidFill>
              <a:schemeClr val="tx1"/>
            </a:solidFill>
            <a:round/>
            <a:headEnd/>
            <a:tailEnd type="triangle" w="med" len="med"/>
          </a:ln>
        </p:spPr>
        <p:txBody>
          <a:bodyPr/>
          <a:lstStyle/>
          <a:p>
            <a:endParaRPr lang="de-DE"/>
          </a:p>
        </p:txBody>
      </p:sp>
      <p:cxnSp>
        <p:nvCxnSpPr>
          <p:cNvPr id="49" name="Suora yhdysviiva 48"/>
          <p:cNvCxnSpPr>
            <a:endCxn id="51227" idx="0"/>
          </p:cNvCxnSpPr>
          <p:nvPr/>
        </p:nvCxnSpPr>
        <p:spPr>
          <a:xfrm>
            <a:off x="2843213" y="2492375"/>
            <a:ext cx="0" cy="9366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1231" name="Line 40"/>
          <p:cNvSpPr>
            <a:spLocks noChangeShapeType="1"/>
          </p:cNvSpPr>
          <p:nvPr/>
        </p:nvSpPr>
        <p:spPr bwMode="auto">
          <a:xfrm>
            <a:off x="3132138" y="4365625"/>
            <a:ext cx="358775" cy="0"/>
          </a:xfrm>
          <a:prstGeom prst="line">
            <a:avLst/>
          </a:prstGeom>
          <a:noFill/>
          <a:ln w="9525">
            <a:solidFill>
              <a:schemeClr val="tx1"/>
            </a:solidFill>
            <a:round/>
            <a:headEnd type="triangle" w="lg" len="lg"/>
            <a:tailEnd type="triangle" w="lg" len="lg"/>
          </a:ln>
        </p:spPr>
        <p:txBody>
          <a:bodyPr/>
          <a:lstStyle/>
          <a:p>
            <a:endParaRPr lang="de-DE"/>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pPr eaLnBrk="1" hangingPunct="1"/>
            <a:r>
              <a:rPr lang="en-GB" sz="3200" smtClean="0"/>
              <a:t>Questions patients often ask about treatment</a:t>
            </a:r>
            <a:endParaRPr lang="fi-FI" sz="3200" smtClean="0"/>
          </a:p>
        </p:txBody>
      </p:sp>
      <p:sp>
        <p:nvSpPr>
          <p:cNvPr id="53250" name="Rectangle 3"/>
          <p:cNvSpPr>
            <a:spLocks noGrp="1" noChangeArrowheads="1"/>
          </p:cNvSpPr>
          <p:nvPr>
            <p:ph type="body" idx="1"/>
          </p:nvPr>
        </p:nvSpPr>
        <p:spPr/>
        <p:txBody>
          <a:bodyPr/>
          <a:lstStyle/>
          <a:p>
            <a:pPr eaLnBrk="1" hangingPunct="1">
              <a:lnSpc>
                <a:spcPct val="80000"/>
              </a:lnSpc>
              <a:spcBef>
                <a:spcPct val="0"/>
              </a:spcBef>
            </a:pPr>
            <a:r>
              <a:rPr lang="en-US" sz="2500" smtClean="0"/>
              <a:t>Are the drugs harmful to my liver, kidneys, stomach?</a:t>
            </a:r>
          </a:p>
          <a:p>
            <a:pPr eaLnBrk="1" hangingPunct="1">
              <a:lnSpc>
                <a:spcPct val="80000"/>
              </a:lnSpc>
              <a:spcBef>
                <a:spcPct val="0"/>
              </a:spcBef>
            </a:pPr>
            <a:r>
              <a:rPr lang="en-US" sz="2500" smtClean="0"/>
              <a:t>Are the drugs harmful to my brain?</a:t>
            </a:r>
          </a:p>
          <a:p>
            <a:pPr eaLnBrk="1" hangingPunct="1">
              <a:lnSpc>
                <a:spcPct val="80000"/>
              </a:lnSpc>
              <a:spcBef>
                <a:spcPct val="0"/>
              </a:spcBef>
            </a:pPr>
            <a:endParaRPr lang="en-US" sz="2500" smtClean="0"/>
          </a:p>
          <a:p>
            <a:pPr eaLnBrk="1" hangingPunct="1">
              <a:lnSpc>
                <a:spcPct val="80000"/>
              </a:lnSpc>
              <a:spcBef>
                <a:spcPct val="0"/>
              </a:spcBef>
            </a:pPr>
            <a:r>
              <a:rPr lang="en-US" sz="2500" smtClean="0"/>
              <a:t>Will they affect my mood?</a:t>
            </a:r>
          </a:p>
          <a:p>
            <a:pPr eaLnBrk="1" hangingPunct="1">
              <a:lnSpc>
                <a:spcPct val="80000"/>
              </a:lnSpc>
              <a:spcBef>
                <a:spcPct val="0"/>
              </a:spcBef>
            </a:pPr>
            <a:r>
              <a:rPr lang="en-US" sz="2500" smtClean="0"/>
              <a:t>Will they affect my sex life? – individual importance</a:t>
            </a:r>
          </a:p>
          <a:p>
            <a:pPr eaLnBrk="1" hangingPunct="1">
              <a:lnSpc>
                <a:spcPct val="80000"/>
              </a:lnSpc>
              <a:spcBef>
                <a:spcPct val="0"/>
              </a:spcBef>
            </a:pPr>
            <a:endParaRPr lang="en-US" sz="2500" smtClean="0"/>
          </a:p>
          <a:p>
            <a:pPr eaLnBrk="1" hangingPunct="1">
              <a:lnSpc>
                <a:spcPct val="80000"/>
              </a:lnSpc>
              <a:spcBef>
                <a:spcPct val="0"/>
              </a:spcBef>
            </a:pPr>
            <a:endParaRPr lang="en-US" sz="2500" smtClean="0"/>
          </a:p>
          <a:p>
            <a:pPr eaLnBrk="1" hangingPunct="1">
              <a:lnSpc>
                <a:spcPct val="80000"/>
              </a:lnSpc>
              <a:spcBef>
                <a:spcPct val="0"/>
              </a:spcBef>
            </a:pPr>
            <a:r>
              <a:rPr lang="en-US" sz="2500" smtClean="0"/>
              <a:t>Will I still be able to drive?</a:t>
            </a:r>
          </a:p>
          <a:p>
            <a:pPr eaLnBrk="1" hangingPunct="1">
              <a:lnSpc>
                <a:spcPct val="80000"/>
              </a:lnSpc>
              <a:spcBef>
                <a:spcPct val="0"/>
              </a:spcBef>
            </a:pPr>
            <a:r>
              <a:rPr lang="en-US" sz="2500" smtClean="0"/>
              <a:t>Are they addictive?</a:t>
            </a:r>
          </a:p>
          <a:p>
            <a:pPr eaLnBrk="1" hangingPunct="1">
              <a:lnSpc>
                <a:spcPct val="80000"/>
              </a:lnSpc>
              <a:spcBef>
                <a:spcPct val="0"/>
              </a:spcBef>
            </a:pPr>
            <a:r>
              <a:rPr lang="en-US" sz="2500" smtClean="0"/>
              <a:t>Can I use alcohol with them?</a:t>
            </a:r>
          </a:p>
          <a:p>
            <a:pPr eaLnBrk="1" hangingPunct="1">
              <a:lnSpc>
                <a:spcPct val="80000"/>
              </a:lnSpc>
              <a:spcBef>
                <a:spcPct val="0"/>
              </a:spcBef>
            </a:pPr>
            <a:endParaRPr lang="en-US" sz="2500" smtClean="0"/>
          </a:p>
          <a:p>
            <a:pPr eaLnBrk="1" hangingPunct="1">
              <a:lnSpc>
                <a:spcPct val="80000"/>
              </a:lnSpc>
              <a:spcBef>
                <a:spcPct val="0"/>
              </a:spcBef>
            </a:pPr>
            <a:r>
              <a:rPr lang="en-US" sz="2500" smtClean="0"/>
              <a:t>Can I change the dose if needed? </a:t>
            </a:r>
          </a:p>
          <a:p>
            <a:pPr eaLnBrk="1" hangingPunct="1">
              <a:lnSpc>
                <a:spcPct val="80000"/>
              </a:lnSpc>
              <a:spcBef>
                <a:spcPct val="0"/>
              </a:spcBef>
            </a:pPr>
            <a:r>
              <a:rPr lang="en-US" sz="2500" smtClean="0"/>
              <a:t>Is it ok to stop taking them abruptly?</a:t>
            </a:r>
          </a:p>
          <a:p>
            <a:pPr eaLnBrk="1" hangingPunct="1">
              <a:lnSpc>
                <a:spcPct val="80000"/>
              </a:lnSpc>
              <a:spcBef>
                <a:spcPct val="0"/>
              </a:spcBef>
            </a:pPr>
            <a:r>
              <a:rPr lang="en-US" sz="2500" smtClean="0"/>
              <a:t>Are they expensive?</a:t>
            </a:r>
          </a:p>
          <a:p>
            <a:pPr eaLnBrk="1" hangingPunct="1">
              <a:lnSpc>
                <a:spcPct val="80000"/>
              </a:lnSpc>
              <a:spcBef>
                <a:spcPct val="0"/>
              </a:spcBef>
            </a:pPr>
            <a:endParaRPr lang="en-US" sz="2500" smtClean="0"/>
          </a:p>
          <a:p>
            <a:pPr eaLnBrk="1" hangingPunct="1">
              <a:lnSpc>
                <a:spcPct val="80000"/>
              </a:lnSpc>
              <a:spcBef>
                <a:spcPct val="0"/>
              </a:spcBef>
            </a:pPr>
            <a:endParaRPr lang="en-US" sz="2500" smtClean="0"/>
          </a:p>
          <a:p>
            <a:pPr eaLnBrk="1" hangingPunct="1">
              <a:lnSpc>
                <a:spcPct val="80000"/>
              </a:lnSpc>
              <a:spcBef>
                <a:spcPct val="0"/>
              </a:spcBef>
            </a:pPr>
            <a:endParaRPr lang="en-US" sz="2500" smtClean="0"/>
          </a:p>
        </p:txBody>
      </p:sp>
      <p:pic>
        <p:nvPicPr>
          <p:cNvPr id="53251" name="Picture 2" descr="http://www.slu.fi/@Bin/505525/kysymys.jpg"/>
          <p:cNvPicPr>
            <a:picLocks noChangeAspect="1" noChangeArrowheads="1"/>
          </p:cNvPicPr>
          <p:nvPr/>
        </p:nvPicPr>
        <p:blipFill>
          <a:blip r:embed="rId3"/>
          <a:srcRect/>
          <a:stretch>
            <a:fillRect/>
          </a:stretch>
        </p:blipFill>
        <p:spPr bwMode="auto">
          <a:xfrm>
            <a:off x="6516688" y="3500438"/>
            <a:ext cx="1831975" cy="1833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Otsikko 1"/>
          <p:cNvSpPr>
            <a:spLocks noGrp="1"/>
          </p:cNvSpPr>
          <p:nvPr>
            <p:ph type="ctrTitle"/>
          </p:nvPr>
        </p:nvSpPr>
        <p:spPr>
          <a:xfrm>
            <a:off x="539750" y="2492375"/>
            <a:ext cx="7772400" cy="1470025"/>
          </a:xfrm>
        </p:spPr>
        <p:txBody>
          <a:bodyPr/>
          <a:lstStyle/>
          <a:p>
            <a:pPr eaLnBrk="1" hangingPunct="1"/>
            <a:r>
              <a:rPr lang="en-GB" sz="3200" smtClean="0"/>
              <a:t>I  General aspect of management of neuropathic pain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342900" y="188913"/>
            <a:ext cx="8467725" cy="895350"/>
          </a:xfrm>
        </p:spPr>
        <p:txBody>
          <a:bodyPr/>
          <a:lstStyle/>
          <a:p>
            <a:pPr eaLnBrk="1" hangingPunct="1"/>
            <a:r>
              <a:rPr lang="en-US" sz="3200" smtClean="0"/>
              <a:t>Pain and cognitive performance</a:t>
            </a:r>
          </a:p>
        </p:txBody>
      </p:sp>
      <p:sp>
        <p:nvSpPr>
          <p:cNvPr id="84995" name="Rectangle 3"/>
          <p:cNvSpPr>
            <a:spLocks noGrp="1" noChangeArrowheads="1"/>
          </p:cNvSpPr>
          <p:nvPr>
            <p:ph type="body" idx="1"/>
          </p:nvPr>
        </p:nvSpPr>
        <p:spPr>
          <a:xfrm>
            <a:off x="692150" y="4868863"/>
            <a:ext cx="8208963" cy="1655762"/>
          </a:xfrm>
        </p:spPr>
        <p:txBody>
          <a:bodyPr/>
          <a:lstStyle/>
          <a:p>
            <a:pPr eaLnBrk="1" hangingPunct="1">
              <a:lnSpc>
                <a:spcPct val="95000"/>
              </a:lnSpc>
              <a:spcBef>
                <a:spcPct val="10000"/>
              </a:spcBef>
            </a:pPr>
            <a:r>
              <a:rPr lang="en-GB" sz="2400" smtClean="0"/>
              <a:t>Revise previous medication, if needed</a:t>
            </a:r>
          </a:p>
          <a:p>
            <a:pPr eaLnBrk="1" hangingPunct="1">
              <a:lnSpc>
                <a:spcPct val="95000"/>
              </a:lnSpc>
              <a:spcBef>
                <a:spcPct val="10000"/>
              </a:spcBef>
            </a:pPr>
            <a:r>
              <a:rPr lang="en-GB" sz="2400" smtClean="0"/>
              <a:t>Start with low dose, titrate individually, follow up carefully</a:t>
            </a:r>
          </a:p>
          <a:p>
            <a:pPr eaLnBrk="1" hangingPunct="1">
              <a:lnSpc>
                <a:spcPct val="95000"/>
              </a:lnSpc>
              <a:spcBef>
                <a:spcPct val="10000"/>
              </a:spcBef>
            </a:pPr>
            <a:r>
              <a:rPr lang="en-GB" sz="2400" smtClean="0"/>
              <a:t>Evaluate effect on pain, comorbidities and cognitive performance</a:t>
            </a:r>
            <a:endParaRPr lang="en-US" sz="2400" smtClean="0"/>
          </a:p>
        </p:txBody>
      </p:sp>
      <p:sp>
        <p:nvSpPr>
          <p:cNvPr id="55299" name="Text Box 3"/>
          <p:cNvSpPr txBox="1">
            <a:spLocks noChangeArrowheads="1"/>
          </p:cNvSpPr>
          <p:nvPr/>
        </p:nvSpPr>
        <p:spPr bwMode="auto">
          <a:xfrm>
            <a:off x="750888" y="2574925"/>
            <a:ext cx="1027112" cy="461963"/>
          </a:xfrm>
          <a:prstGeom prst="rect">
            <a:avLst/>
          </a:prstGeom>
          <a:noFill/>
          <a:ln w="9525">
            <a:solidFill>
              <a:schemeClr val="tx1"/>
            </a:solidFill>
            <a:miter lim="800000"/>
            <a:headEnd/>
            <a:tailEnd/>
          </a:ln>
        </p:spPr>
        <p:txBody>
          <a:bodyPr>
            <a:spAutoFit/>
          </a:bodyPr>
          <a:lstStyle/>
          <a:p>
            <a:pPr algn="ctr"/>
            <a:r>
              <a:rPr lang="en-US" sz="2400" b="1">
                <a:solidFill>
                  <a:srgbClr val="FF0000"/>
                </a:solidFill>
                <a:latin typeface="Calibri" pitchFamily="34" charset="0"/>
              </a:rPr>
              <a:t>PAIN</a:t>
            </a:r>
          </a:p>
        </p:txBody>
      </p:sp>
      <p:sp>
        <p:nvSpPr>
          <p:cNvPr id="55300" name="Text Box 4"/>
          <p:cNvSpPr txBox="1">
            <a:spLocks noChangeArrowheads="1"/>
          </p:cNvSpPr>
          <p:nvPr/>
        </p:nvSpPr>
        <p:spPr bwMode="auto">
          <a:xfrm>
            <a:off x="1835150" y="1257300"/>
            <a:ext cx="1660525" cy="457200"/>
          </a:xfrm>
          <a:prstGeom prst="rect">
            <a:avLst/>
          </a:prstGeom>
          <a:solidFill>
            <a:srgbClr val="FFC000">
              <a:alpha val="50195"/>
            </a:srgbClr>
          </a:solidFill>
          <a:ln w="9525">
            <a:noFill/>
            <a:miter lim="800000"/>
            <a:headEnd/>
            <a:tailEnd/>
          </a:ln>
        </p:spPr>
        <p:txBody>
          <a:bodyPr wrap="none">
            <a:spAutoFit/>
          </a:bodyPr>
          <a:lstStyle/>
          <a:p>
            <a:r>
              <a:rPr lang="en-US">
                <a:latin typeface="Calibri" pitchFamily="34" charset="0"/>
              </a:rPr>
              <a:t>Medication</a:t>
            </a:r>
          </a:p>
        </p:txBody>
      </p:sp>
      <p:sp>
        <p:nvSpPr>
          <p:cNvPr id="55301" name="Text Box 5"/>
          <p:cNvSpPr txBox="1">
            <a:spLocks noChangeArrowheads="1"/>
          </p:cNvSpPr>
          <p:nvPr/>
        </p:nvSpPr>
        <p:spPr bwMode="auto">
          <a:xfrm>
            <a:off x="1835150" y="1790700"/>
            <a:ext cx="2305050" cy="457200"/>
          </a:xfrm>
          <a:prstGeom prst="rect">
            <a:avLst/>
          </a:prstGeom>
          <a:solidFill>
            <a:srgbClr val="FFC000">
              <a:alpha val="50195"/>
            </a:srgbClr>
          </a:solidFill>
          <a:ln w="9525">
            <a:noFill/>
            <a:miter lim="800000"/>
            <a:headEnd/>
            <a:tailEnd/>
          </a:ln>
        </p:spPr>
        <p:txBody>
          <a:bodyPr wrap="none">
            <a:spAutoFit/>
          </a:bodyPr>
          <a:lstStyle/>
          <a:p>
            <a:r>
              <a:rPr lang="en-US">
                <a:latin typeface="Calibri" pitchFamily="34" charset="0"/>
              </a:rPr>
              <a:t>Disturbed sleep</a:t>
            </a:r>
          </a:p>
        </p:txBody>
      </p:sp>
      <p:sp>
        <p:nvSpPr>
          <p:cNvPr id="55302" name="Text Box 6"/>
          <p:cNvSpPr txBox="1">
            <a:spLocks noChangeArrowheads="1"/>
          </p:cNvSpPr>
          <p:nvPr/>
        </p:nvSpPr>
        <p:spPr bwMode="auto">
          <a:xfrm>
            <a:off x="1860550" y="3349625"/>
            <a:ext cx="2674938" cy="457200"/>
          </a:xfrm>
          <a:prstGeom prst="rect">
            <a:avLst/>
          </a:prstGeom>
          <a:solidFill>
            <a:srgbClr val="FFC000">
              <a:alpha val="50195"/>
            </a:srgbClr>
          </a:solidFill>
          <a:ln w="9525">
            <a:noFill/>
            <a:miter lim="800000"/>
            <a:headEnd/>
            <a:tailEnd/>
          </a:ln>
        </p:spPr>
        <p:txBody>
          <a:bodyPr wrap="none">
            <a:spAutoFit/>
          </a:bodyPr>
          <a:lstStyle/>
          <a:p>
            <a:r>
              <a:rPr lang="en-US">
                <a:latin typeface="Calibri" pitchFamily="34" charset="0"/>
              </a:rPr>
              <a:t>Anxiety and stress</a:t>
            </a:r>
          </a:p>
        </p:txBody>
      </p:sp>
      <p:sp>
        <p:nvSpPr>
          <p:cNvPr id="55303" name="Text Box 7"/>
          <p:cNvSpPr txBox="1">
            <a:spLocks noChangeArrowheads="1"/>
          </p:cNvSpPr>
          <p:nvPr/>
        </p:nvSpPr>
        <p:spPr bwMode="auto">
          <a:xfrm>
            <a:off x="1835150" y="3914775"/>
            <a:ext cx="1728788" cy="457200"/>
          </a:xfrm>
          <a:prstGeom prst="rect">
            <a:avLst/>
          </a:prstGeom>
          <a:solidFill>
            <a:srgbClr val="FFC000">
              <a:alpha val="50195"/>
            </a:srgbClr>
          </a:solidFill>
          <a:ln w="9525">
            <a:noFill/>
            <a:miter lim="800000"/>
            <a:headEnd/>
            <a:tailEnd/>
          </a:ln>
        </p:spPr>
        <p:txBody>
          <a:bodyPr wrap="none">
            <a:spAutoFit/>
          </a:bodyPr>
          <a:lstStyle/>
          <a:p>
            <a:r>
              <a:rPr lang="en-US">
                <a:latin typeface="Calibri" pitchFamily="34" charset="0"/>
              </a:rPr>
              <a:t>Depression</a:t>
            </a:r>
          </a:p>
        </p:txBody>
      </p:sp>
      <p:sp>
        <p:nvSpPr>
          <p:cNvPr id="55304" name="Text Box 8"/>
          <p:cNvSpPr txBox="1">
            <a:spLocks noChangeArrowheads="1"/>
          </p:cNvSpPr>
          <p:nvPr/>
        </p:nvSpPr>
        <p:spPr bwMode="auto">
          <a:xfrm>
            <a:off x="4943475" y="2393950"/>
            <a:ext cx="3557588" cy="831850"/>
          </a:xfrm>
          <a:prstGeom prst="rect">
            <a:avLst/>
          </a:prstGeom>
          <a:noFill/>
          <a:ln w="9525">
            <a:solidFill>
              <a:schemeClr val="tx1"/>
            </a:solidFill>
            <a:miter lim="800000"/>
            <a:headEnd/>
            <a:tailEnd/>
          </a:ln>
        </p:spPr>
        <p:txBody>
          <a:bodyPr>
            <a:spAutoFit/>
          </a:bodyPr>
          <a:lstStyle/>
          <a:p>
            <a:pPr algn="ctr"/>
            <a:r>
              <a:rPr lang="en-US" sz="2400" b="1">
                <a:solidFill>
                  <a:srgbClr val="0000CC"/>
                </a:solidFill>
                <a:latin typeface="Calibri" pitchFamily="34" charset="0"/>
              </a:rPr>
              <a:t>COGNITIVE</a:t>
            </a:r>
          </a:p>
          <a:p>
            <a:pPr algn="ctr"/>
            <a:r>
              <a:rPr lang="en-US" sz="2400" b="1">
                <a:solidFill>
                  <a:srgbClr val="0000CC"/>
                </a:solidFill>
                <a:latin typeface="Calibri" pitchFamily="34" charset="0"/>
              </a:rPr>
              <a:t>PERFORMANCE</a:t>
            </a:r>
          </a:p>
        </p:txBody>
      </p:sp>
      <p:sp>
        <p:nvSpPr>
          <p:cNvPr id="55305" name="AutoShape 9"/>
          <p:cNvSpPr>
            <a:spLocks noChangeArrowheads="1"/>
          </p:cNvSpPr>
          <p:nvPr/>
        </p:nvSpPr>
        <p:spPr bwMode="auto">
          <a:xfrm>
            <a:off x="1981200" y="2576513"/>
            <a:ext cx="2514600" cy="4857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99CCFF"/>
          </a:solidFill>
          <a:ln w="9525">
            <a:solidFill>
              <a:schemeClr val="tx1"/>
            </a:solidFill>
            <a:miter lim="800000"/>
            <a:headEnd/>
            <a:tailEnd/>
          </a:ln>
        </p:spPr>
        <p:txBody>
          <a:bodyPr wrap="none" anchor="ctr"/>
          <a:lstStyle/>
          <a:p>
            <a:endParaRPr lang="de-DE"/>
          </a:p>
        </p:txBody>
      </p:sp>
      <p:sp>
        <p:nvSpPr>
          <p:cNvPr id="55306" name="AutoShape 10"/>
          <p:cNvSpPr>
            <a:spLocks noChangeArrowheads="1"/>
          </p:cNvSpPr>
          <p:nvPr/>
        </p:nvSpPr>
        <p:spPr bwMode="auto">
          <a:xfrm>
            <a:off x="4578350" y="1196975"/>
            <a:ext cx="2514600" cy="733425"/>
          </a:xfrm>
          <a:prstGeom prst="curvedDownArrow">
            <a:avLst>
              <a:gd name="adj1" fmla="val 68571"/>
              <a:gd name="adj2" fmla="val 137143"/>
              <a:gd name="adj3" fmla="val 33333"/>
            </a:avLst>
          </a:prstGeom>
          <a:solidFill>
            <a:schemeClr val="accent1"/>
          </a:solidFill>
          <a:ln w="9525">
            <a:solidFill>
              <a:schemeClr val="tx1"/>
            </a:solidFill>
            <a:miter lim="800000"/>
            <a:headEnd/>
            <a:tailEnd/>
          </a:ln>
        </p:spPr>
        <p:txBody>
          <a:bodyPr wrap="none" anchor="ctr"/>
          <a:lstStyle/>
          <a:p>
            <a:endParaRPr lang="de-DE">
              <a:latin typeface="Calibri" pitchFamily="34" charset="0"/>
            </a:endParaRPr>
          </a:p>
        </p:txBody>
      </p:sp>
      <p:sp>
        <p:nvSpPr>
          <p:cNvPr id="55307" name="AutoShape 11"/>
          <p:cNvSpPr>
            <a:spLocks noChangeArrowheads="1"/>
          </p:cNvSpPr>
          <p:nvPr/>
        </p:nvSpPr>
        <p:spPr bwMode="auto">
          <a:xfrm>
            <a:off x="4568825" y="3730625"/>
            <a:ext cx="2667000" cy="733425"/>
          </a:xfrm>
          <a:prstGeom prst="curvedUpArrow">
            <a:avLst>
              <a:gd name="adj1" fmla="val 83973"/>
              <a:gd name="adj2" fmla="val 145455"/>
              <a:gd name="adj3" fmla="val 33333"/>
            </a:avLst>
          </a:prstGeom>
          <a:solidFill>
            <a:schemeClr val="accent1"/>
          </a:solidFill>
          <a:ln w="9525">
            <a:solidFill>
              <a:schemeClr val="tx1"/>
            </a:solidFill>
            <a:miter lim="800000"/>
            <a:headEnd/>
            <a:tailEnd/>
          </a:ln>
        </p:spPr>
        <p:txBody>
          <a:bodyPr wrap="none" anchor="ctr"/>
          <a:lstStyle/>
          <a:p>
            <a:endParaRPr lang="de-DE">
              <a:latin typeface="Calibri" pitchFamily="34"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4995"/>
                                        </p:tgtEl>
                                        <p:attrNameLst>
                                          <p:attrName>style.visibility</p:attrName>
                                        </p:attrNameLst>
                                      </p:cBhvr>
                                      <p:to>
                                        <p:strVal val="visible"/>
                                      </p:to>
                                    </p:set>
                                    <p:animEffect transition="in" filter="dissolve">
                                      <p:cBhvr>
                                        <p:cTn id="7" dur="500"/>
                                        <p:tgtEl>
                                          <p:spTgt spid="849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Otsikko 1"/>
          <p:cNvSpPr>
            <a:spLocks noGrp="1"/>
          </p:cNvSpPr>
          <p:nvPr>
            <p:ph type="ctrTitle"/>
          </p:nvPr>
        </p:nvSpPr>
        <p:spPr>
          <a:xfrm>
            <a:off x="611188" y="2420938"/>
            <a:ext cx="7772400" cy="1470025"/>
          </a:xfrm>
        </p:spPr>
        <p:txBody>
          <a:bodyPr/>
          <a:lstStyle/>
          <a:p>
            <a:pPr eaLnBrk="1" hangingPunct="1"/>
            <a:r>
              <a:rPr lang="en-GB" sz="3200" smtClean="0"/>
              <a:t>II  Detailed information of the drugs for neuropathic pain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Otsikko 1"/>
          <p:cNvSpPr>
            <a:spLocks noGrp="1"/>
          </p:cNvSpPr>
          <p:nvPr>
            <p:ph type="title"/>
          </p:nvPr>
        </p:nvSpPr>
        <p:spPr/>
        <p:txBody>
          <a:bodyPr/>
          <a:lstStyle/>
          <a:p>
            <a:pPr eaLnBrk="1" hangingPunct="1"/>
            <a:r>
              <a:rPr lang="en-GB" sz="3200" smtClean="0"/>
              <a:t>Tricyclic antidepressants (TCAs):</a:t>
            </a:r>
            <a:br>
              <a:rPr lang="en-GB" sz="3200" smtClean="0"/>
            </a:br>
            <a:r>
              <a:rPr lang="en-GB" sz="3200" smtClean="0"/>
              <a:t>efficacy, dosing</a:t>
            </a:r>
            <a:endParaRPr lang="fi-FI" sz="3200" smtClean="0"/>
          </a:p>
        </p:txBody>
      </p:sp>
      <p:sp>
        <p:nvSpPr>
          <p:cNvPr id="59394" name="Sisällön paikkamerkki 2"/>
          <p:cNvSpPr>
            <a:spLocks noGrp="1"/>
          </p:cNvSpPr>
          <p:nvPr>
            <p:ph idx="1"/>
          </p:nvPr>
        </p:nvSpPr>
        <p:spPr/>
        <p:txBody>
          <a:bodyPr/>
          <a:lstStyle/>
          <a:p>
            <a:pPr eaLnBrk="1" hangingPunct="1"/>
            <a:r>
              <a:rPr lang="en-GB" sz="2400" smtClean="0"/>
              <a:t>Efficacy:</a:t>
            </a:r>
          </a:p>
          <a:p>
            <a:pPr lvl="1" eaLnBrk="1" hangingPunct="1"/>
            <a:r>
              <a:rPr lang="en-GB" sz="2400" smtClean="0"/>
              <a:t>The efficacy of TCAs has been established in peripheral neuropathic pain (pain diabetic neuropathy, postherpetic neuralgia) and in central post stroke pain</a:t>
            </a:r>
          </a:p>
          <a:p>
            <a:pPr marL="742950" lvl="2" indent="-342900" eaLnBrk="1" hangingPunct="1"/>
            <a:r>
              <a:rPr lang="en-US" smtClean="0"/>
              <a:t>The pain relieving effect of TCAs in independent of their antidepressant effect (comes quicker and with lower dose)</a:t>
            </a:r>
            <a:endParaRPr lang="en-GB" smtClean="0"/>
          </a:p>
          <a:p>
            <a:pPr eaLnBrk="1" hangingPunct="1"/>
            <a:r>
              <a:rPr lang="en-GB" sz="2400" smtClean="0"/>
              <a:t>Dosing: </a:t>
            </a:r>
          </a:p>
          <a:p>
            <a:pPr lvl="1" eaLnBrk="1" hangingPunct="1"/>
            <a:r>
              <a:rPr lang="en-GB" sz="2400" smtClean="0"/>
              <a:t>Starting: 10–25 mg in a single dose at bedtime</a:t>
            </a:r>
          </a:p>
          <a:p>
            <a:pPr lvl="1" eaLnBrk="1" hangingPunct="1"/>
            <a:r>
              <a:rPr lang="en-GB" sz="2400" smtClean="0"/>
              <a:t>Effective dosages vary from 25–150 mg from case to case </a:t>
            </a:r>
            <a:endParaRPr lang="fi-FI" sz="2400" smtClean="0"/>
          </a:p>
          <a:p>
            <a:pPr lvl="1" eaLnBrk="1" hangingPunct="1"/>
            <a:r>
              <a:rPr lang="en-GB" sz="2400" smtClean="0"/>
              <a:t>The average dosage for amitriptyline is 75 mg/day </a:t>
            </a:r>
          </a:p>
          <a:p>
            <a:pPr lvl="1" eaLnBrk="1" hangingPunct="1"/>
            <a:r>
              <a:rPr lang="en-GB" sz="2400" smtClean="0"/>
              <a:t>Monitoring of serum drug concentrations may be helpful</a:t>
            </a:r>
            <a:endParaRPr lang="fi-FI" sz="2400" smtClean="0"/>
          </a:p>
          <a:p>
            <a:pPr eaLnBrk="1" hangingPunct="1"/>
            <a:endParaRPr lang="fi-FI" sz="24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Otsikko 1"/>
          <p:cNvSpPr>
            <a:spLocks noGrp="1"/>
          </p:cNvSpPr>
          <p:nvPr>
            <p:ph type="title"/>
          </p:nvPr>
        </p:nvSpPr>
        <p:spPr/>
        <p:txBody>
          <a:bodyPr/>
          <a:lstStyle/>
          <a:p>
            <a:pPr eaLnBrk="1" hangingPunct="1"/>
            <a:r>
              <a:rPr lang="en-GB" sz="3200" smtClean="0"/>
              <a:t>Contraindications and precautions of TCAs</a:t>
            </a:r>
            <a:endParaRPr lang="fi-FI" sz="3200" smtClean="0"/>
          </a:p>
        </p:txBody>
      </p:sp>
      <p:sp>
        <p:nvSpPr>
          <p:cNvPr id="3" name="Sisällön paikkamerkki 2"/>
          <p:cNvSpPr>
            <a:spLocks noGrp="1"/>
          </p:cNvSpPr>
          <p:nvPr>
            <p:ph idx="1"/>
          </p:nvPr>
        </p:nvSpPr>
        <p:spPr>
          <a:xfrm>
            <a:off x="457200" y="1855788"/>
            <a:ext cx="8229600" cy="4525962"/>
          </a:xfrm>
        </p:spPr>
        <p:txBody>
          <a:bodyPr rtlCol="0">
            <a:normAutofit/>
          </a:bodyPr>
          <a:lstStyle/>
          <a:p>
            <a:pPr marL="342900" lvl="1" indent="-342900" eaLnBrk="1" fontAlgn="auto" hangingPunct="1">
              <a:lnSpc>
                <a:spcPct val="90000"/>
              </a:lnSpc>
              <a:spcBef>
                <a:spcPct val="10000"/>
              </a:spcBef>
              <a:spcAft>
                <a:spcPts val="0"/>
              </a:spcAft>
              <a:buFont typeface="Arial" pitchFamily="34" charset="0"/>
              <a:buChar char="•"/>
              <a:defRPr/>
            </a:pPr>
            <a:r>
              <a:rPr lang="en-US" sz="2400" dirty="0"/>
              <a:t>TCAs cannot be used in recovery phase of myocardial </a:t>
            </a:r>
            <a:r>
              <a:rPr lang="en-US" sz="2400" dirty="0" smtClean="0"/>
              <a:t>infarction or </a:t>
            </a:r>
            <a:r>
              <a:rPr lang="en-US" sz="2400" dirty="0"/>
              <a:t>in patients with cardiac conduction </a:t>
            </a:r>
            <a:r>
              <a:rPr lang="en-US" sz="2400" dirty="0" smtClean="0"/>
              <a:t>disturbances.</a:t>
            </a:r>
          </a:p>
          <a:p>
            <a:pPr marL="0" lvl="1" indent="0" eaLnBrk="1" fontAlgn="auto" hangingPunct="1">
              <a:lnSpc>
                <a:spcPct val="90000"/>
              </a:lnSpc>
              <a:spcBef>
                <a:spcPct val="10000"/>
              </a:spcBef>
              <a:spcAft>
                <a:spcPts val="0"/>
              </a:spcAft>
              <a:buFont typeface="Arial" pitchFamily="34" charset="0"/>
              <a:buNone/>
              <a:defRPr/>
            </a:pPr>
            <a:endParaRPr lang="en-US" sz="2400" dirty="0" smtClean="0"/>
          </a:p>
          <a:p>
            <a:pPr marL="342900" lvl="1" indent="-342900" eaLnBrk="1" fontAlgn="auto" hangingPunct="1">
              <a:lnSpc>
                <a:spcPct val="90000"/>
              </a:lnSpc>
              <a:spcBef>
                <a:spcPct val="10000"/>
              </a:spcBef>
              <a:spcAft>
                <a:spcPts val="0"/>
              </a:spcAft>
              <a:buFont typeface="Arial" pitchFamily="34" charset="0"/>
              <a:buChar char="•"/>
              <a:defRPr/>
            </a:pPr>
            <a:r>
              <a:rPr lang="en-US" sz="2400" dirty="0" smtClean="0"/>
              <a:t>TCAs should </a:t>
            </a:r>
            <a:r>
              <a:rPr lang="en-US" sz="2400" dirty="0"/>
              <a:t>be used with caution in patients with history of seizures, prostatic hypertrophy, urinary retention, chronic constipation, narrow-angle glaucoma, increased intraocular pressure, suicidal ideations and in patients receiving concomitant SSRI, SNRI or tramadol treatment.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Otsikko 1"/>
          <p:cNvSpPr>
            <a:spLocks noGrp="1"/>
          </p:cNvSpPr>
          <p:nvPr>
            <p:ph type="title"/>
          </p:nvPr>
        </p:nvSpPr>
        <p:spPr>
          <a:xfrm>
            <a:off x="179388" y="115888"/>
            <a:ext cx="8507412" cy="1143000"/>
          </a:xfrm>
        </p:spPr>
        <p:txBody>
          <a:bodyPr/>
          <a:lstStyle/>
          <a:p>
            <a:pPr eaLnBrk="1" hangingPunct="1"/>
            <a:r>
              <a:rPr lang="en-GB" sz="3200" smtClean="0"/>
              <a:t>Adverse effects of TCAs</a:t>
            </a:r>
            <a:endParaRPr lang="fi-FI" sz="3200" smtClean="0"/>
          </a:p>
        </p:txBody>
      </p:sp>
      <p:sp>
        <p:nvSpPr>
          <p:cNvPr id="3" name="Sisällön paikkamerkki 2"/>
          <p:cNvSpPr>
            <a:spLocks noGrp="1"/>
          </p:cNvSpPr>
          <p:nvPr>
            <p:ph idx="1"/>
          </p:nvPr>
        </p:nvSpPr>
        <p:spPr>
          <a:xfrm>
            <a:off x="250825" y="1412875"/>
            <a:ext cx="8713788" cy="4525963"/>
          </a:xfrm>
        </p:spPr>
        <p:txBody>
          <a:bodyPr rtlCol="0">
            <a:noAutofit/>
          </a:bodyPr>
          <a:lstStyle/>
          <a:p>
            <a:pPr marL="342900" lvl="1" indent="-342900" eaLnBrk="1" fontAlgn="auto" hangingPunct="1">
              <a:spcBef>
                <a:spcPts val="0"/>
              </a:spcBef>
              <a:spcAft>
                <a:spcPts val="0"/>
              </a:spcAft>
              <a:buFont typeface="Arial" pitchFamily="34" charset="0"/>
              <a:buChar char="•"/>
              <a:defRPr/>
            </a:pPr>
            <a:r>
              <a:rPr lang="en-GB" sz="2400" dirty="0" smtClean="0"/>
              <a:t>Anticholinergic adverse effects are common </a:t>
            </a:r>
          </a:p>
          <a:p>
            <a:pPr marL="742950" lvl="2" indent="-342900" eaLnBrk="1" fontAlgn="auto" hangingPunct="1">
              <a:spcBef>
                <a:spcPts val="0"/>
              </a:spcBef>
              <a:spcAft>
                <a:spcPts val="0"/>
              </a:spcAft>
              <a:buFont typeface="Arial" pitchFamily="34" charset="0"/>
              <a:buChar char="•"/>
              <a:defRPr/>
            </a:pPr>
            <a:r>
              <a:rPr lang="en-GB" sz="2000" dirty="0"/>
              <a:t>D</a:t>
            </a:r>
            <a:r>
              <a:rPr lang="en-GB" sz="2000" dirty="0" smtClean="0"/>
              <a:t>ry mouth</a:t>
            </a:r>
            <a:r>
              <a:rPr lang="en-GB" sz="2000" dirty="0"/>
              <a:t> </a:t>
            </a:r>
            <a:r>
              <a:rPr lang="en-GB" sz="2000" dirty="0" smtClean="0"/>
              <a:t>	</a:t>
            </a:r>
            <a:r>
              <a:rPr lang="en-GB" sz="2000" dirty="0" smtClean="0">
                <a:sym typeface="Wingdings" pitchFamily="2" charset="2"/>
              </a:rPr>
              <a:t> drink water, salivation-producing </a:t>
            </a:r>
            <a:r>
              <a:rPr lang="en-GB" sz="2000" dirty="0" err="1" smtClean="0">
                <a:sym typeface="Wingdings" pitchFamily="2" charset="2"/>
              </a:rPr>
              <a:t>resoriblets</a:t>
            </a:r>
            <a:endParaRPr lang="en-GB" sz="2000" dirty="0" smtClean="0"/>
          </a:p>
          <a:p>
            <a:pPr marL="742950" lvl="2" indent="-342900" eaLnBrk="1" fontAlgn="auto" hangingPunct="1">
              <a:spcBef>
                <a:spcPts val="0"/>
              </a:spcBef>
              <a:spcAft>
                <a:spcPts val="0"/>
              </a:spcAft>
              <a:buFont typeface="Arial" pitchFamily="34" charset="0"/>
              <a:buChar char="•"/>
              <a:defRPr/>
            </a:pPr>
            <a:r>
              <a:rPr lang="en-GB" sz="2000" dirty="0" smtClean="0"/>
              <a:t>Constipation 	</a:t>
            </a:r>
            <a:r>
              <a:rPr lang="en-GB" sz="2000" dirty="0" smtClean="0">
                <a:sym typeface="Wingdings" pitchFamily="2" charset="2"/>
              </a:rPr>
              <a:t> bulk laxatives</a:t>
            </a:r>
            <a:endParaRPr lang="en-GB" sz="2000" dirty="0" smtClean="0"/>
          </a:p>
          <a:p>
            <a:pPr marL="742950" lvl="2" indent="-342900" eaLnBrk="1" fontAlgn="auto" hangingPunct="1">
              <a:spcBef>
                <a:spcPts val="0"/>
              </a:spcBef>
              <a:spcAft>
                <a:spcPts val="0"/>
              </a:spcAft>
              <a:buFont typeface="Arial" pitchFamily="34" charset="0"/>
              <a:buChar char="•"/>
              <a:defRPr/>
            </a:pPr>
            <a:r>
              <a:rPr lang="en-GB" sz="2000" dirty="0"/>
              <a:t>B</a:t>
            </a:r>
            <a:r>
              <a:rPr lang="en-GB" sz="2000" dirty="0" smtClean="0"/>
              <a:t>lurred vision or urinary retention </a:t>
            </a:r>
            <a:r>
              <a:rPr lang="en-GB" sz="2000" dirty="0" smtClean="0">
                <a:sym typeface="Wingdings" pitchFamily="2" charset="2"/>
              </a:rPr>
              <a:t> taper TCA off</a:t>
            </a:r>
            <a:r>
              <a:rPr lang="en-GB" sz="2000" dirty="0" smtClean="0"/>
              <a:t> </a:t>
            </a:r>
          </a:p>
          <a:p>
            <a:pPr marL="400050" lvl="2" indent="0" eaLnBrk="1" fontAlgn="auto" hangingPunct="1">
              <a:spcBef>
                <a:spcPts val="0"/>
              </a:spcBef>
              <a:spcAft>
                <a:spcPts val="0"/>
              </a:spcAft>
              <a:buFont typeface="Arial" pitchFamily="34" charset="0"/>
              <a:buNone/>
              <a:defRPr/>
            </a:pPr>
            <a:endParaRPr lang="en-GB" sz="2000" dirty="0" smtClean="0"/>
          </a:p>
          <a:p>
            <a:pPr marL="342900" lvl="1" indent="-342900" eaLnBrk="1" fontAlgn="auto" hangingPunct="1">
              <a:spcBef>
                <a:spcPts val="0"/>
              </a:spcBef>
              <a:spcAft>
                <a:spcPts val="0"/>
              </a:spcAft>
              <a:buFont typeface="Arial" pitchFamily="34" charset="0"/>
              <a:buChar char="•"/>
              <a:defRPr/>
            </a:pPr>
            <a:r>
              <a:rPr lang="en-GB" sz="2400" dirty="0" smtClean="0"/>
              <a:t>Cardiovascular adverse effects:</a:t>
            </a:r>
          </a:p>
          <a:p>
            <a:pPr marL="742950" lvl="2" indent="-342900" eaLnBrk="1" fontAlgn="auto" hangingPunct="1">
              <a:spcBef>
                <a:spcPts val="0"/>
              </a:spcBef>
              <a:spcAft>
                <a:spcPts val="0"/>
              </a:spcAft>
              <a:buFont typeface="Arial" pitchFamily="34" charset="0"/>
              <a:buChar char="•"/>
              <a:defRPr/>
            </a:pPr>
            <a:r>
              <a:rPr lang="en-US" sz="2000" dirty="0"/>
              <a:t>O</a:t>
            </a:r>
            <a:r>
              <a:rPr lang="en-US" sz="2000" dirty="0" smtClean="0"/>
              <a:t>rthostatic </a:t>
            </a:r>
            <a:r>
              <a:rPr lang="en-US" sz="2000" dirty="0"/>
              <a:t>hypotension </a:t>
            </a:r>
            <a:r>
              <a:rPr lang="en-US" sz="2000" dirty="0" smtClean="0">
                <a:sym typeface="Wingdings" pitchFamily="2" charset="2"/>
              </a:rPr>
              <a:t> monitor blood pressure (supine and standing)</a:t>
            </a:r>
            <a:r>
              <a:rPr lang="en-US" sz="2000" dirty="0" smtClean="0"/>
              <a:t> </a:t>
            </a:r>
          </a:p>
          <a:p>
            <a:pPr marL="742950" lvl="2" indent="-342900" eaLnBrk="1" fontAlgn="auto" hangingPunct="1">
              <a:spcBef>
                <a:spcPts val="0"/>
              </a:spcBef>
              <a:spcAft>
                <a:spcPts val="0"/>
              </a:spcAft>
              <a:buFont typeface="Arial" pitchFamily="34" charset="0"/>
              <a:buChar char="•"/>
              <a:defRPr/>
            </a:pPr>
            <a:r>
              <a:rPr lang="en-US" sz="2000" dirty="0"/>
              <a:t>P</a:t>
            </a:r>
            <a:r>
              <a:rPr lang="en-US" sz="2000" dirty="0" smtClean="0"/>
              <a:t>rolongation </a:t>
            </a:r>
            <a:r>
              <a:rPr lang="en-US" sz="2000" dirty="0"/>
              <a:t>of PR and </a:t>
            </a:r>
            <a:r>
              <a:rPr lang="en-US" sz="2000" dirty="0" err="1"/>
              <a:t>QTc</a:t>
            </a:r>
            <a:r>
              <a:rPr lang="en-US" sz="2000" dirty="0"/>
              <a:t> intervals </a:t>
            </a:r>
            <a:r>
              <a:rPr lang="en-US" sz="2000" dirty="0" smtClean="0">
                <a:sym typeface="Wingdings" pitchFamily="2" charset="2"/>
              </a:rPr>
              <a:t> ECG screening </a:t>
            </a:r>
          </a:p>
          <a:p>
            <a:pPr marL="742950" lvl="2" indent="-342900" eaLnBrk="1" fontAlgn="auto" hangingPunct="1">
              <a:spcBef>
                <a:spcPts val="0"/>
              </a:spcBef>
              <a:spcAft>
                <a:spcPts val="0"/>
              </a:spcAft>
              <a:buFont typeface="Arial" pitchFamily="34" charset="0"/>
              <a:buChar char="•"/>
              <a:defRPr/>
            </a:pPr>
            <a:r>
              <a:rPr lang="en-US" sz="2000" dirty="0" smtClean="0"/>
              <a:t>Increased </a:t>
            </a:r>
            <a:r>
              <a:rPr lang="en-US" sz="2000" dirty="0"/>
              <a:t>heart </a:t>
            </a:r>
            <a:r>
              <a:rPr lang="en-US" sz="2000" dirty="0" smtClean="0"/>
              <a:t>rate </a:t>
            </a:r>
            <a:r>
              <a:rPr lang="en-US" sz="2000" dirty="0" smtClean="0">
                <a:sym typeface="Wingdings" pitchFamily="2" charset="2"/>
              </a:rPr>
              <a:t> taper TCA off</a:t>
            </a:r>
          </a:p>
          <a:p>
            <a:pPr marL="400050" lvl="2" indent="0" eaLnBrk="1" fontAlgn="auto" hangingPunct="1">
              <a:spcBef>
                <a:spcPts val="0"/>
              </a:spcBef>
              <a:spcAft>
                <a:spcPts val="0"/>
              </a:spcAft>
              <a:buFont typeface="Arial" pitchFamily="34" charset="0"/>
              <a:buNone/>
              <a:defRPr/>
            </a:pPr>
            <a:endParaRPr lang="en-US" sz="2000" dirty="0"/>
          </a:p>
          <a:p>
            <a:pPr eaLnBrk="1" fontAlgn="auto" hangingPunct="1">
              <a:spcBef>
                <a:spcPts val="0"/>
              </a:spcBef>
              <a:spcAft>
                <a:spcPts val="0"/>
              </a:spcAft>
              <a:buFont typeface="Arial" pitchFamily="34" charset="0"/>
              <a:buChar char="•"/>
              <a:defRPr/>
            </a:pPr>
            <a:r>
              <a:rPr lang="en-GB" sz="2400" dirty="0" smtClean="0"/>
              <a:t>Sedation, confusion and sweating can also occur</a:t>
            </a:r>
          </a:p>
          <a:p>
            <a:pPr lvl="1" eaLnBrk="1" fontAlgn="auto" hangingPunct="1">
              <a:spcBef>
                <a:spcPts val="0"/>
              </a:spcBef>
              <a:spcAft>
                <a:spcPts val="0"/>
              </a:spcAft>
              <a:buFont typeface="Arial" pitchFamily="34" charset="0"/>
              <a:buChar char="–"/>
              <a:defRPr/>
            </a:pPr>
            <a:endParaRPr lang="en-GB" sz="1600" dirty="0" smtClean="0"/>
          </a:p>
          <a:p>
            <a:pPr eaLnBrk="1" fontAlgn="auto" hangingPunct="1">
              <a:spcBef>
                <a:spcPts val="0"/>
              </a:spcBef>
              <a:spcAft>
                <a:spcPts val="0"/>
              </a:spcAft>
              <a:buFont typeface="Arial" pitchFamily="34" charset="0"/>
              <a:buChar char="•"/>
              <a:defRPr/>
            </a:pPr>
            <a:r>
              <a:rPr lang="en-GB" sz="2400" dirty="0" smtClean="0"/>
              <a:t>Imipramine </a:t>
            </a:r>
            <a:r>
              <a:rPr lang="en-GB" sz="2400" dirty="0"/>
              <a:t>and </a:t>
            </a:r>
            <a:r>
              <a:rPr lang="en-GB" sz="2400" dirty="0" err="1"/>
              <a:t>nortriptyline</a:t>
            </a:r>
            <a:r>
              <a:rPr lang="en-GB" sz="2400" dirty="0"/>
              <a:t> cause fewer anticholinergic effects and less </a:t>
            </a:r>
            <a:r>
              <a:rPr lang="en-GB" sz="2400" dirty="0" smtClean="0"/>
              <a:t>sedation</a:t>
            </a:r>
            <a:endParaRPr lang="en-GB" sz="2400" dirty="0"/>
          </a:p>
          <a:p>
            <a:pPr eaLnBrk="1" fontAlgn="auto" hangingPunct="1">
              <a:spcBef>
                <a:spcPts val="0"/>
              </a:spcBef>
              <a:spcAft>
                <a:spcPts val="0"/>
              </a:spcAft>
              <a:buFont typeface="Arial" pitchFamily="34" charset="0"/>
              <a:buChar char="•"/>
              <a:defRPr/>
            </a:pPr>
            <a:endParaRPr lang="fi-FI"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Otsikko 1"/>
          <p:cNvSpPr>
            <a:spLocks noGrp="1"/>
          </p:cNvSpPr>
          <p:nvPr>
            <p:ph type="title"/>
          </p:nvPr>
        </p:nvSpPr>
        <p:spPr>
          <a:xfrm>
            <a:off x="457200" y="115888"/>
            <a:ext cx="8229600" cy="1143000"/>
          </a:xfrm>
        </p:spPr>
        <p:txBody>
          <a:bodyPr/>
          <a:lstStyle/>
          <a:p>
            <a:pPr eaLnBrk="1" hangingPunct="1"/>
            <a:r>
              <a:rPr lang="fi-FI" sz="3200" smtClean="0"/>
              <a:t>Venlafaxine</a:t>
            </a:r>
          </a:p>
        </p:txBody>
      </p:sp>
      <p:sp>
        <p:nvSpPr>
          <p:cNvPr id="65538" name="Sisällön paikkamerkki 2"/>
          <p:cNvSpPr>
            <a:spLocks noGrp="1"/>
          </p:cNvSpPr>
          <p:nvPr>
            <p:ph idx="1"/>
          </p:nvPr>
        </p:nvSpPr>
        <p:spPr>
          <a:xfrm>
            <a:off x="250825" y="1341438"/>
            <a:ext cx="8642350" cy="4525962"/>
          </a:xfrm>
        </p:spPr>
        <p:txBody>
          <a:bodyPr/>
          <a:lstStyle/>
          <a:p>
            <a:pPr eaLnBrk="1" hangingPunct="1">
              <a:spcBef>
                <a:spcPct val="0"/>
              </a:spcBef>
            </a:pPr>
            <a:r>
              <a:rPr lang="en-GB" sz="2400" smtClean="0"/>
              <a:t>Efficacy of venlafaxine has been shown in painful polyneuropathy</a:t>
            </a:r>
          </a:p>
          <a:p>
            <a:pPr eaLnBrk="1" hangingPunct="1">
              <a:spcBef>
                <a:spcPct val="0"/>
              </a:spcBef>
            </a:pPr>
            <a:r>
              <a:rPr lang="en-GB" sz="2400" smtClean="0"/>
              <a:t>Dosing: start with 75 mg once daily, and escalate the dose with 75 mg at 2 weeks interval. Effective dosage is 150-225 mg/day.  </a:t>
            </a:r>
            <a:endParaRPr lang="fi-FI" sz="2400" smtClean="0"/>
          </a:p>
          <a:p>
            <a:pPr eaLnBrk="1" hangingPunct="1">
              <a:spcBef>
                <a:spcPct val="0"/>
              </a:spcBef>
            </a:pPr>
            <a:r>
              <a:rPr lang="en-US" sz="2400" smtClean="0"/>
              <a:t>Venlafaxine is contraindicated in patients with uncontrolled hypertension, and blood pressure monitoring is recommended during the treatment</a:t>
            </a:r>
            <a:endParaRPr lang="fi-FI" sz="2400" smtClean="0"/>
          </a:p>
          <a:p>
            <a:pPr eaLnBrk="1" hangingPunct="1">
              <a:spcBef>
                <a:spcPct val="0"/>
              </a:spcBef>
            </a:pPr>
            <a:r>
              <a:rPr lang="en-US" sz="2400" smtClean="0"/>
              <a:t>Venlafaxine should be used with caution in patients with history of mania, seizures and bleeding tendency </a:t>
            </a:r>
          </a:p>
          <a:p>
            <a:pPr eaLnBrk="1" hangingPunct="1">
              <a:spcBef>
                <a:spcPct val="0"/>
              </a:spcBef>
            </a:pPr>
            <a:r>
              <a:rPr lang="en-US" sz="2400" smtClean="0"/>
              <a:t>Adverse effects: nausea, dry mouth, headache and sweating, abnormal dreams, decreased libido, dizziness, insomnia, nervousness, sedation, tremor, visual disturbance, hypertension, palpitations, anorexia and urination hesitancy</a:t>
            </a:r>
            <a:endParaRPr lang="fi-FI" sz="2400" smtClean="0"/>
          </a:p>
          <a:p>
            <a:pPr eaLnBrk="1" hangingPunct="1">
              <a:spcBef>
                <a:spcPct val="0"/>
              </a:spcBef>
            </a:pPr>
            <a:endParaRPr lang="en-GB" sz="2400" smtClean="0"/>
          </a:p>
          <a:p>
            <a:pPr eaLnBrk="1" hangingPunct="1">
              <a:spcBef>
                <a:spcPct val="0"/>
              </a:spcBef>
            </a:pPr>
            <a:endParaRPr lang="en-GB" sz="2400" smtClean="0"/>
          </a:p>
          <a:p>
            <a:pPr eaLnBrk="1" hangingPunct="1">
              <a:spcBef>
                <a:spcPct val="0"/>
              </a:spcBef>
            </a:pPr>
            <a:endParaRPr lang="en-GB" sz="2400" smtClean="0"/>
          </a:p>
          <a:p>
            <a:pPr eaLnBrk="1" hangingPunct="1">
              <a:spcBef>
                <a:spcPct val="0"/>
              </a:spcBef>
            </a:pPr>
            <a:endParaRPr lang="en-GB" sz="24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Otsikko 1"/>
          <p:cNvSpPr>
            <a:spLocks noGrp="1"/>
          </p:cNvSpPr>
          <p:nvPr>
            <p:ph type="title"/>
          </p:nvPr>
        </p:nvSpPr>
        <p:spPr>
          <a:xfrm>
            <a:off x="457200" y="115888"/>
            <a:ext cx="8229600" cy="1143000"/>
          </a:xfrm>
        </p:spPr>
        <p:txBody>
          <a:bodyPr/>
          <a:lstStyle/>
          <a:p>
            <a:pPr eaLnBrk="1" hangingPunct="1"/>
            <a:r>
              <a:rPr lang="fi-FI" sz="3200" smtClean="0"/>
              <a:t>Carbamazepine </a:t>
            </a:r>
            <a:r>
              <a:rPr lang="fi-FI" sz="2400" smtClean="0"/>
              <a:t>(slow release)</a:t>
            </a:r>
          </a:p>
        </p:txBody>
      </p:sp>
      <p:sp>
        <p:nvSpPr>
          <p:cNvPr id="67586" name="Sisällön paikkamerkki 2"/>
          <p:cNvSpPr>
            <a:spLocks noGrp="1"/>
          </p:cNvSpPr>
          <p:nvPr>
            <p:ph idx="1"/>
          </p:nvPr>
        </p:nvSpPr>
        <p:spPr>
          <a:xfrm>
            <a:off x="457200" y="1196975"/>
            <a:ext cx="8229600" cy="4525963"/>
          </a:xfrm>
        </p:spPr>
        <p:txBody>
          <a:bodyPr/>
          <a:lstStyle/>
          <a:p>
            <a:pPr eaLnBrk="1" hangingPunct="1">
              <a:spcBef>
                <a:spcPct val="0"/>
              </a:spcBef>
            </a:pPr>
            <a:r>
              <a:rPr lang="en-US" sz="2400" smtClean="0"/>
              <a:t>Is a drug of choice for primary trigeminal neuralgia</a:t>
            </a:r>
          </a:p>
          <a:p>
            <a:pPr eaLnBrk="1" hangingPunct="1">
              <a:spcBef>
                <a:spcPct val="0"/>
              </a:spcBef>
            </a:pPr>
            <a:r>
              <a:rPr lang="en-US" sz="2400" smtClean="0"/>
              <a:t>Dosing: slowly raise the initial dosage of 100 mg twice daily until freedom from pain is achieved (often 600-800 mg daily, even 1200 mg daily)</a:t>
            </a:r>
          </a:p>
          <a:p>
            <a:pPr eaLnBrk="1" hangingPunct="1">
              <a:spcBef>
                <a:spcPct val="0"/>
              </a:spcBef>
            </a:pPr>
            <a:r>
              <a:rPr lang="en-US" sz="2400" smtClean="0"/>
              <a:t>Adverse effects: </a:t>
            </a:r>
            <a:r>
              <a:rPr lang="en-GB" sz="2400" smtClean="0"/>
              <a:t>Sedation, dizziness, gait abnormalities, liver and blood changes, hyponatraemia, enzyme induction</a:t>
            </a:r>
          </a:p>
          <a:p>
            <a:pPr eaLnBrk="1" hangingPunct="1">
              <a:spcBef>
                <a:spcPct val="0"/>
              </a:spcBef>
            </a:pPr>
            <a:r>
              <a:rPr lang="en-GB" sz="2400" smtClean="0"/>
              <a:t>Blood count, liver enzyme and plasma sodium monitoring is recommend</a:t>
            </a:r>
          </a:p>
          <a:p>
            <a:pPr eaLnBrk="1" hangingPunct="1">
              <a:spcBef>
                <a:spcPct val="0"/>
              </a:spcBef>
            </a:pPr>
            <a:r>
              <a:rPr lang="en-GB" sz="2400" smtClean="0"/>
              <a:t>Carbamazepine has lots of interactions with other drugs (e.g., oral contraceptives)</a:t>
            </a:r>
          </a:p>
          <a:p>
            <a:pPr lvl="1" eaLnBrk="1" hangingPunct="1">
              <a:spcBef>
                <a:spcPct val="0"/>
              </a:spcBef>
            </a:pPr>
            <a:r>
              <a:rPr lang="en-GB" sz="2000" smtClean="0"/>
              <a:t>Check the possible interactions before prescribing carbamazepine</a:t>
            </a:r>
          </a:p>
          <a:p>
            <a:pPr lvl="1" eaLnBrk="1" hangingPunct="1">
              <a:spcBef>
                <a:spcPct val="0"/>
              </a:spcBef>
            </a:pPr>
            <a:r>
              <a:rPr lang="en-GB" sz="2000" smtClean="0"/>
              <a:t>Check serum drug concentration in suspected enzyme </a:t>
            </a:r>
            <a:r>
              <a:rPr lang="en-GB" sz="2400" smtClean="0"/>
              <a:t>induction</a:t>
            </a:r>
          </a:p>
          <a:p>
            <a:pPr eaLnBrk="1" hangingPunct="1">
              <a:spcBef>
                <a:spcPct val="0"/>
              </a:spcBef>
            </a:pPr>
            <a:r>
              <a:rPr lang="en-GB" sz="2400" smtClean="0"/>
              <a:t>Once the neuralgia is in remission, try to decrease the dose slowly</a:t>
            </a:r>
          </a:p>
          <a:p>
            <a:pPr eaLnBrk="1" hangingPunct="1">
              <a:spcBef>
                <a:spcPct val="0"/>
              </a:spcBef>
            </a:pPr>
            <a:endParaRPr lang="fi-FI" sz="24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a:xfrm>
            <a:off x="323850" y="333375"/>
            <a:ext cx="7772400" cy="966788"/>
          </a:xfrm>
        </p:spPr>
        <p:txBody>
          <a:bodyPr/>
          <a:lstStyle/>
          <a:p>
            <a:pPr eaLnBrk="1" hangingPunct="1"/>
            <a:r>
              <a:rPr lang="fi-FI" sz="3200" smtClean="0"/>
              <a:t>Tramadol</a:t>
            </a:r>
          </a:p>
        </p:txBody>
      </p:sp>
      <p:sp>
        <p:nvSpPr>
          <p:cNvPr id="69634" name="Rectangle 3"/>
          <p:cNvSpPr>
            <a:spLocks noGrp="1" noChangeArrowheads="1"/>
          </p:cNvSpPr>
          <p:nvPr>
            <p:ph type="body" idx="1"/>
          </p:nvPr>
        </p:nvSpPr>
        <p:spPr>
          <a:xfrm>
            <a:off x="533400" y="1377950"/>
            <a:ext cx="8359775" cy="4572000"/>
          </a:xfrm>
        </p:spPr>
        <p:txBody>
          <a:bodyPr/>
          <a:lstStyle/>
          <a:p>
            <a:pPr eaLnBrk="1" hangingPunct="1"/>
            <a:r>
              <a:rPr lang="en-GB" sz="2400" smtClean="0"/>
              <a:t>Tramadol itself has serotoninergic  and noradrenergic effect, and its active metabolite (after metabolism by CYP2D6 enxyme) is opioid agonist</a:t>
            </a:r>
          </a:p>
          <a:p>
            <a:pPr eaLnBrk="1" hangingPunct="1"/>
            <a:r>
              <a:rPr lang="en-GB" sz="2400" smtClean="0"/>
              <a:t>Dosing: testi with a 50 mg capsule, and if it is well tolerated, escalate the dose gradually up to 300-400 mg/day</a:t>
            </a:r>
          </a:p>
          <a:p>
            <a:pPr eaLnBrk="1" hangingPunct="1"/>
            <a:r>
              <a:rPr lang="en-GB" sz="2400" smtClean="0"/>
              <a:t>Depot and short-acting capsules can be combined</a:t>
            </a:r>
          </a:p>
          <a:p>
            <a:pPr eaLnBrk="1" hangingPunct="1"/>
            <a:r>
              <a:rPr lang="en-GB" sz="2400" smtClean="0"/>
              <a:t>Adverse effects: nausea, sedation, excessive sweating, dizziness, constipation, headache</a:t>
            </a:r>
          </a:p>
          <a:p>
            <a:pPr eaLnBrk="1" hangingPunct="1"/>
            <a:r>
              <a:rPr lang="en-GB" sz="2400" smtClean="0"/>
              <a:t>Use with caution in patients with epilepsy or SSRI or SNRI medication</a:t>
            </a:r>
          </a:p>
          <a:p>
            <a:pPr lvl="1" eaLnBrk="1" hangingPunct="1"/>
            <a:endParaRPr lang="en-GB" sz="24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15950" y="427038"/>
            <a:ext cx="7772400" cy="914400"/>
          </a:xfrm>
        </p:spPr>
        <p:txBody>
          <a:bodyPr/>
          <a:lstStyle/>
          <a:p>
            <a:pPr eaLnBrk="1" hangingPunct="1"/>
            <a:r>
              <a:rPr lang="fi-FI" sz="3200" smtClean="0"/>
              <a:t>Gabapentin</a:t>
            </a:r>
            <a:r>
              <a:rPr lang="fi-FI" sz="3200" b="1" smtClean="0"/>
              <a:t>   </a:t>
            </a:r>
          </a:p>
        </p:txBody>
      </p:sp>
      <p:sp>
        <p:nvSpPr>
          <p:cNvPr id="71682" name="Rectangle 3"/>
          <p:cNvSpPr>
            <a:spLocks noGrp="1" noChangeArrowheads="1"/>
          </p:cNvSpPr>
          <p:nvPr>
            <p:ph type="body" idx="1"/>
          </p:nvPr>
        </p:nvSpPr>
        <p:spPr>
          <a:xfrm>
            <a:off x="323850" y="1628775"/>
            <a:ext cx="8280400" cy="4114800"/>
          </a:xfrm>
        </p:spPr>
        <p:txBody>
          <a:bodyPr/>
          <a:lstStyle/>
          <a:p>
            <a:pPr eaLnBrk="1" hangingPunct="1"/>
            <a:r>
              <a:rPr lang="en-GB" sz="2400" smtClean="0"/>
              <a:t>The efficacy of gabapentin has been established in painful diabetic neuropathy and postherpetic neuralgia </a:t>
            </a:r>
          </a:p>
          <a:p>
            <a:pPr eaLnBrk="1" hangingPunct="1"/>
            <a:r>
              <a:rPr lang="en-GB" sz="2400" smtClean="0"/>
              <a:t>Dosing: start with 300 mg at bedtime,  and escalate with 300 mg/day or more slowly until sufficient pain relief</a:t>
            </a:r>
          </a:p>
          <a:p>
            <a:pPr eaLnBrk="1" hangingPunct="1"/>
            <a:r>
              <a:rPr lang="en-GB" sz="2400" smtClean="0"/>
              <a:t>Effective dose: 900-3600 mg/day (divided in 3 doses)</a:t>
            </a:r>
          </a:p>
          <a:p>
            <a:pPr eaLnBrk="1" hangingPunct="1"/>
            <a:r>
              <a:rPr lang="en-GB" sz="2400" smtClean="0"/>
              <a:t>Adverse effects: dizziness, somnolence, peripheral oedema, weight gain, asthenia, headache, dry mouth and blurred vision </a:t>
            </a:r>
          </a:p>
          <a:p>
            <a:pPr eaLnBrk="1" hangingPunct="1"/>
            <a:r>
              <a:rPr lang="tr-TR" sz="2400" smtClean="0"/>
              <a:t>If renal function impaired, reduce the dose </a:t>
            </a:r>
          </a:p>
          <a:p>
            <a:pPr eaLnBrk="1" hangingPunct="1"/>
            <a:r>
              <a:rPr lang="tr-TR" sz="2400" smtClean="0"/>
              <a:t>No pharmacokinetic interactions </a:t>
            </a:r>
          </a:p>
          <a:p>
            <a:pPr eaLnBrk="1" hangingPunct="1"/>
            <a:endParaRPr lang="en-GB" sz="24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Otsikko 1"/>
          <p:cNvSpPr>
            <a:spLocks noGrp="1"/>
          </p:cNvSpPr>
          <p:nvPr>
            <p:ph type="title"/>
          </p:nvPr>
        </p:nvSpPr>
        <p:spPr>
          <a:xfrm>
            <a:off x="395288" y="1844675"/>
            <a:ext cx="8229600" cy="1143000"/>
          </a:xfrm>
        </p:spPr>
        <p:txBody>
          <a:bodyPr/>
          <a:lstStyle/>
          <a:p>
            <a:pPr eaLnBrk="1" hangingPunct="1"/>
            <a:r>
              <a:rPr lang="en-GB" sz="3200" smtClean="0"/>
              <a:t>III Patient cases</a:t>
            </a:r>
            <a:endParaRPr lang="fi-FI" sz="3200" smtClean="0"/>
          </a:p>
        </p:txBody>
      </p:sp>
      <p:sp>
        <p:nvSpPr>
          <p:cNvPr id="73730" name="Sisällön paikkamerkki 2"/>
          <p:cNvSpPr>
            <a:spLocks noGrp="1"/>
          </p:cNvSpPr>
          <p:nvPr>
            <p:ph idx="1"/>
          </p:nvPr>
        </p:nvSpPr>
        <p:spPr>
          <a:xfrm>
            <a:off x="323850" y="3429000"/>
            <a:ext cx="8229600" cy="2260600"/>
          </a:xfrm>
        </p:spPr>
        <p:txBody>
          <a:bodyPr/>
          <a:lstStyle/>
          <a:p>
            <a:pPr eaLnBrk="1" hangingPunct="1"/>
            <a:endParaRPr lang="de-DE" sz="2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Otsikko 1"/>
          <p:cNvSpPr>
            <a:spLocks noGrp="1"/>
          </p:cNvSpPr>
          <p:nvPr>
            <p:ph type="title"/>
          </p:nvPr>
        </p:nvSpPr>
        <p:spPr>
          <a:xfrm>
            <a:off x="457200" y="304800"/>
            <a:ext cx="8229600" cy="1143000"/>
          </a:xfrm>
        </p:spPr>
        <p:txBody>
          <a:bodyPr/>
          <a:lstStyle/>
          <a:p>
            <a:pPr eaLnBrk="1" hangingPunct="1"/>
            <a:r>
              <a:rPr lang="fi-FI" sz="3200" smtClean="0">
                <a:ea typeface="ＭＳ Ｐゴシック"/>
                <a:cs typeface="ＭＳ Ｐゴシック"/>
              </a:rPr>
              <a:t>IASP definition of neuropathic pain</a:t>
            </a:r>
          </a:p>
        </p:txBody>
      </p:sp>
      <p:sp>
        <p:nvSpPr>
          <p:cNvPr id="7171" name="Sisällön paikkamerkki 2"/>
          <p:cNvSpPr>
            <a:spLocks noGrp="1"/>
          </p:cNvSpPr>
          <p:nvPr>
            <p:ph idx="1"/>
          </p:nvPr>
        </p:nvSpPr>
        <p:spPr>
          <a:xfrm>
            <a:off x="468313" y="2852738"/>
            <a:ext cx="8250237" cy="1296987"/>
          </a:xfrm>
          <a:ln>
            <a:solidFill>
              <a:schemeClr val="bg1">
                <a:lumMod val="50000"/>
              </a:schemeClr>
            </a:solidFill>
          </a:ln>
        </p:spPr>
        <p:txBody>
          <a:bodyPr rtlCol="0">
            <a:normAutofit/>
          </a:bodyPr>
          <a:lstStyle/>
          <a:p>
            <a:pPr marL="71438" algn="ctr" eaLnBrk="1" fontAlgn="auto" hangingPunct="1">
              <a:lnSpc>
                <a:spcPct val="130000"/>
              </a:lnSpc>
              <a:spcBef>
                <a:spcPct val="0"/>
              </a:spcBef>
              <a:spcAft>
                <a:spcPts val="0"/>
              </a:spcAft>
              <a:buFontTx/>
              <a:buNone/>
              <a:defRPr/>
            </a:pPr>
            <a:r>
              <a:rPr lang="en-US" sz="2800" dirty="0" smtClean="0">
                <a:ea typeface="ＭＳ Ｐゴシック" pitchFamily="34" charset="-128"/>
              </a:rPr>
              <a:t>Neuropathic pain is a pain caused by a lesion or disease of the somatosensory system.</a:t>
            </a:r>
          </a:p>
        </p:txBody>
      </p:sp>
      <p:sp>
        <p:nvSpPr>
          <p:cNvPr id="20483" name="Tekstiruutu 3"/>
          <p:cNvSpPr txBox="1">
            <a:spLocks noChangeArrowheads="1"/>
          </p:cNvSpPr>
          <p:nvPr/>
        </p:nvSpPr>
        <p:spPr bwMode="auto">
          <a:xfrm>
            <a:off x="2620963" y="6257925"/>
            <a:ext cx="3627437" cy="523875"/>
          </a:xfrm>
          <a:prstGeom prst="rect">
            <a:avLst/>
          </a:prstGeom>
          <a:noFill/>
          <a:ln w="9525">
            <a:noFill/>
            <a:miter lim="800000"/>
            <a:headEnd/>
            <a:tailEnd/>
          </a:ln>
        </p:spPr>
        <p:txBody>
          <a:bodyPr wrap="none">
            <a:spAutoFit/>
          </a:bodyPr>
          <a:lstStyle/>
          <a:p>
            <a:r>
              <a:rPr lang="en-US" sz="1400" u="sng">
                <a:latin typeface="Calibri" pitchFamily="34" charset="0"/>
              </a:rPr>
              <a:t>www.iasp-pain.org/resources/painDefinition</a:t>
            </a:r>
            <a:r>
              <a:rPr lang="fi-FI" sz="1400">
                <a:latin typeface="Calibri" pitchFamily="34" charset="0"/>
              </a:rPr>
              <a:t>  </a:t>
            </a:r>
          </a:p>
          <a:p>
            <a:endParaRPr lang="fi-FI" sz="1400">
              <a:latin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Otsikko 1"/>
          <p:cNvSpPr>
            <a:spLocks noGrp="1"/>
          </p:cNvSpPr>
          <p:nvPr>
            <p:ph type="title" idx="4294967295"/>
          </p:nvPr>
        </p:nvSpPr>
        <p:spPr/>
        <p:txBody>
          <a:bodyPr/>
          <a:lstStyle/>
          <a:p>
            <a:pPr eaLnBrk="1" hangingPunct="1"/>
            <a:r>
              <a:rPr lang="en-US" smtClean="0"/>
              <a:t>Summary</a:t>
            </a:r>
          </a:p>
        </p:txBody>
      </p:sp>
      <p:sp>
        <p:nvSpPr>
          <p:cNvPr id="75778" name="Sisällön paikkamerkki 2"/>
          <p:cNvSpPr>
            <a:spLocks noGrp="1"/>
          </p:cNvSpPr>
          <p:nvPr>
            <p:ph idx="4294967295"/>
          </p:nvPr>
        </p:nvSpPr>
        <p:spPr>
          <a:xfrm>
            <a:off x="511175" y="1554163"/>
            <a:ext cx="8382000" cy="4754562"/>
          </a:xfrm>
        </p:spPr>
        <p:txBody>
          <a:bodyPr/>
          <a:lstStyle/>
          <a:p>
            <a:pPr eaLnBrk="1" hangingPunct="1">
              <a:lnSpc>
                <a:spcPct val="90000"/>
              </a:lnSpc>
            </a:pPr>
            <a:r>
              <a:rPr lang="en-US" smtClean="0"/>
              <a:t>Tailored medication</a:t>
            </a:r>
          </a:p>
          <a:p>
            <a:pPr lvl="1" eaLnBrk="1" hangingPunct="1">
              <a:lnSpc>
                <a:spcPct val="90000"/>
              </a:lnSpc>
            </a:pPr>
            <a:r>
              <a:rPr lang="en-US" smtClean="0">
                <a:ea typeface="ＭＳ Ｐゴシック"/>
                <a:cs typeface="ＭＳ Ｐゴシック"/>
              </a:rPr>
              <a:t>Choice of the drug(s)</a:t>
            </a:r>
          </a:p>
          <a:p>
            <a:pPr lvl="1" eaLnBrk="1" hangingPunct="1">
              <a:lnSpc>
                <a:spcPct val="90000"/>
              </a:lnSpc>
            </a:pPr>
            <a:r>
              <a:rPr lang="en-US" smtClean="0">
                <a:ea typeface="ＭＳ Ｐゴシック"/>
                <a:cs typeface="ＭＳ Ｐゴシック"/>
              </a:rPr>
              <a:t>Careful dose escalation</a:t>
            </a:r>
          </a:p>
          <a:p>
            <a:pPr eaLnBrk="1" hangingPunct="1">
              <a:lnSpc>
                <a:spcPct val="90000"/>
              </a:lnSpc>
            </a:pPr>
            <a:r>
              <a:rPr lang="en-US" smtClean="0"/>
              <a:t>Sufficient information for the patient</a:t>
            </a:r>
          </a:p>
          <a:p>
            <a:pPr eaLnBrk="1" hangingPunct="1">
              <a:lnSpc>
                <a:spcPct val="90000"/>
              </a:lnSpc>
            </a:pPr>
            <a:r>
              <a:rPr lang="en-US" smtClean="0"/>
              <a:t>Realistic goal-setting</a:t>
            </a:r>
          </a:p>
          <a:p>
            <a:pPr eaLnBrk="1" hangingPunct="1">
              <a:lnSpc>
                <a:spcPct val="90000"/>
              </a:lnSpc>
            </a:pPr>
            <a:r>
              <a:rPr lang="en-US" smtClean="0"/>
              <a:t>Close follow-up</a:t>
            </a:r>
          </a:p>
          <a:p>
            <a:pPr eaLnBrk="1" hangingPunct="1">
              <a:lnSpc>
                <a:spcPct val="90000"/>
              </a:lnSpc>
            </a:pPr>
            <a:r>
              <a:rPr lang="en-US" smtClean="0"/>
              <a:t>Psychosocial support, non-pharmacological methods</a:t>
            </a:r>
          </a:p>
          <a:p>
            <a:pPr eaLnBrk="1" hangingPunct="1">
              <a:lnSpc>
                <a:spcPct val="90000"/>
              </a:lnSpc>
            </a:pPr>
            <a:endParaRPr lang="fi-FI"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sz="3200" smtClean="0">
                <a:ea typeface="ＭＳ Ｐゴシック"/>
                <a:cs typeface="ＭＳ Ｐゴシック"/>
              </a:rPr>
              <a:t>Examples of causes of neuropathic pain</a:t>
            </a:r>
          </a:p>
        </p:txBody>
      </p:sp>
      <p:sp>
        <p:nvSpPr>
          <p:cNvPr id="22530" name="Rectangle 3"/>
          <p:cNvSpPr>
            <a:spLocks noGrp="1" noChangeArrowheads="1"/>
          </p:cNvSpPr>
          <p:nvPr>
            <p:ph type="body" sz="half" idx="1"/>
          </p:nvPr>
        </p:nvSpPr>
        <p:spPr>
          <a:xfrm>
            <a:off x="457200" y="1557338"/>
            <a:ext cx="4038600" cy="5256212"/>
          </a:xfrm>
        </p:spPr>
        <p:txBody>
          <a:bodyPr/>
          <a:lstStyle/>
          <a:p>
            <a:pPr eaLnBrk="1" hangingPunct="1">
              <a:lnSpc>
                <a:spcPct val="110000"/>
              </a:lnSpc>
              <a:spcBef>
                <a:spcPct val="0"/>
              </a:spcBef>
              <a:buFontTx/>
              <a:buNone/>
            </a:pPr>
            <a:r>
              <a:rPr lang="en-GB" sz="2400" u="sng" smtClean="0">
                <a:ea typeface="ＭＳ Ｐゴシック"/>
                <a:cs typeface="ＭＳ Ｐゴシック"/>
              </a:rPr>
              <a:t>Peripheral nervous system</a:t>
            </a:r>
            <a:endParaRPr lang="en-GB" sz="2400" smtClean="0">
              <a:ea typeface="ＭＳ Ｐゴシック"/>
              <a:cs typeface="ＭＳ Ｐゴシック"/>
            </a:endParaRPr>
          </a:p>
          <a:p>
            <a:pPr eaLnBrk="1" hangingPunct="1">
              <a:lnSpc>
                <a:spcPct val="110000"/>
              </a:lnSpc>
              <a:spcBef>
                <a:spcPct val="0"/>
              </a:spcBef>
            </a:pPr>
            <a:r>
              <a:rPr lang="en-GB" sz="2400" smtClean="0">
                <a:ea typeface="ＭＳ Ｐゴシック"/>
                <a:cs typeface="ＭＳ Ｐゴシック"/>
              </a:rPr>
              <a:t>Radiculopathies related to spinal column diseases</a:t>
            </a:r>
          </a:p>
          <a:p>
            <a:pPr eaLnBrk="1" hangingPunct="1">
              <a:lnSpc>
                <a:spcPct val="110000"/>
              </a:lnSpc>
              <a:spcBef>
                <a:spcPct val="0"/>
              </a:spcBef>
            </a:pPr>
            <a:r>
              <a:rPr lang="en-GB" sz="2400" smtClean="0">
                <a:ea typeface="ＭＳ Ｐゴシック"/>
                <a:cs typeface="ＭＳ Ｐゴシック"/>
              </a:rPr>
              <a:t>Nerve traumas</a:t>
            </a:r>
          </a:p>
          <a:p>
            <a:pPr eaLnBrk="1" hangingPunct="1">
              <a:lnSpc>
                <a:spcPct val="110000"/>
              </a:lnSpc>
              <a:spcBef>
                <a:spcPct val="0"/>
              </a:spcBef>
            </a:pPr>
            <a:r>
              <a:rPr lang="en-GB" sz="2400" smtClean="0">
                <a:ea typeface="ＭＳ Ｐゴシック"/>
                <a:cs typeface="ＭＳ Ｐゴシック"/>
              </a:rPr>
              <a:t>Polyneuropathies</a:t>
            </a:r>
          </a:p>
          <a:p>
            <a:pPr eaLnBrk="1" hangingPunct="1">
              <a:lnSpc>
                <a:spcPct val="110000"/>
              </a:lnSpc>
              <a:spcBef>
                <a:spcPct val="0"/>
              </a:spcBef>
            </a:pPr>
            <a:r>
              <a:rPr lang="en-GB" sz="2400" smtClean="0">
                <a:ea typeface="ＭＳ Ｐゴシック"/>
                <a:cs typeface="ＭＳ Ｐゴシック"/>
              </a:rPr>
              <a:t>Infectious diseases</a:t>
            </a:r>
          </a:p>
          <a:p>
            <a:pPr lvl="1" eaLnBrk="1" hangingPunct="1">
              <a:lnSpc>
                <a:spcPct val="110000"/>
              </a:lnSpc>
              <a:spcBef>
                <a:spcPct val="0"/>
              </a:spcBef>
            </a:pPr>
            <a:r>
              <a:rPr lang="en-GB" smtClean="0">
                <a:ea typeface="ＭＳ Ｐゴシック"/>
                <a:cs typeface="ＭＳ Ｐゴシック"/>
              </a:rPr>
              <a:t>HIV</a:t>
            </a:r>
          </a:p>
          <a:p>
            <a:pPr lvl="1" eaLnBrk="1" hangingPunct="1">
              <a:lnSpc>
                <a:spcPct val="110000"/>
              </a:lnSpc>
              <a:spcBef>
                <a:spcPct val="0"/>
              </a:spcBef>
            </a:pPr>
            <a:r>
              <a:rPr lang="en-GB" smtClean="0">
                <a:ea typeface="ＭＳ Ｐゴシック"/>
                <a:cs typeface="ＭＳ Ｐゴシック"/>
              </a:rPr>
              <a:t>Herpes zoster</a:t>
            </a:r>
          </a:p>
          <a:p>
            <a:pPr lvl="1" eaLnBrk="1" hangingPunct="1">
              <a:lnSpc>
                <a:spcPct val="110000"/>
              </a:lnSpc>
              <a:spcBef>
                <a:spcPct val="0"/>
              </a:spcBef>
            </a:pPr>
            <a:r>
              <a:rPr lang="en-GB" smtClean="0">
                <a:ea typeface="ＭＳ Ｐゴシック"/>
                <a:cs typeface="ＭＳ Ｐゴシック"/>
              </a:rPr>
              <a:t>Leprosy</a:t>
            </a:r>
          </a:p>
          <a:p>
            <a:pPr eaLnBrk="1" hangingPunct="1">
              <a:lnSpc>
                <a:spcPct val="110000"/>
              </a:lnSpc>
              <a:spcBef>
                <a:spcPct val="0"/>
              </a:spcBef>
              <a:buFontTx/>
              <a:buNone/>
            </a:pPr>
            <a:endParaRPr lang="en-GB" sz="2400" smtClean="0">
              <a:ea typeface="ＭＳ Ｐゴシック"/>
              <a:cs typeface="ＭＳ Ｐゴシック"/>
            </a:endParaRPr>
          </a:p>
        </p:txBody>
      </p:sp>
      <p:sp>
        <p:nvSpPr>
          <p:cNvPr id="22531" name="Rectangle 4"/>
          <p:cNvSpPr>
            <a:spLocks noGrp="1" noChangeArrowheads="1"/>
          </p:cNvSpPr>
          <p:nvPr>
            <p:ph type="body" sz="half" idx="2"/>
          </p:nvPr>
        </p:nvSpPr>
        <p:spPr>
          <a:xfrm>
            <a:off x="4648200" y="1566863"/>
            <a:ext cx="4038600" cy="5102225"/>
          </a:xfrm>
        </p:spPr>
        <p:txBody>
          <a:bodyPr/>
          <a:lstStyle/>
          <a:p>
            <a:pPr eaLnBrk="1" hangingPunct="1">
              <a:lnSpc>
                <a:spcPct val="110000"/>
              </a:lnSpc>
              <a:spcBef>
                <a:spcPct val="0"/>
              </a:spcBef>
              <a:buFontTx/>
              <a:buNone/>
            </a:pPr>
            <a:r>
              <a:rPr lang="en-US" sz="2400" u="sng" smtClean="0">
                <a:ea typeface="ＭＳ Ｐゴシック"/>
                <a:cs typeface="ＭＳ Ｐゴシック"/>
              </a:rPr>
              <a:t> Central nervous system</a:t>
            </a:r>
          </a:p>
          <a:p>
            <a:pPr eaLnBrk="1" hangingPunct="1">
              <a:lnSpc>
                <a:spcPct val="110000"/>
              </a:lnSpc>
              <a:spcBef>
                <a:spcPct val="0"/>
              </a:spcBef>
            </a:pPr>
            <a:r>
              <a:rPr lang="en-US" sz="2400" smtClean="0">
                <a:ea typeface="ＭＳ Ｐゴシック"/>
                <a:cs typeface="ＭＳ Ｐゴシック"/>
              </a:rPr>
              <a:t>Stroke</a:t>
            </a:r>
          </a:p>
          <a:p>
            <a:pPr eaLnBrk="1" hangingPunct="1">
              <a:lnSpc>
                <a:spcPct val="110000"/>
              </a:lnSpc>
              <a:spcBef>
                <a:spcPct val="0"/>
              </a:spcBef>
            </a:pPr>
            <a:r>
              <a:rPr lang="en-US" sz="2400" smtClean="0">
                <a:ea typeface="ＭＳ Ｐゴシック"/>
                <a:cs typeface="ＭＳ Ｐゴシック"/>
              </a:rPr>
              <a:t>Spinal cord injury</a:t>
            </a:r>
          </a:p>
          <a:p>
            <a:pPr eaLnBrk="1" hangingPunct="1">
              <a:lnSpc>
                <a:spcPct val="110000"/>
              </a:lnSpc>
              <a:spcBef>
                <a:spcPct val="0"/>
              </a:spcBef>
            </a:pPr>
            <a:r>
              <a:rPr lang="en-US" sz="2400" smtClean="0">
                <a:ea typeface="ＭＳ Ｐゴシック"/>
                <a:cs typeface="ＭＳ Ｐゴシック"/>
              </a:rPr>
              <a:t>Multiple sclerosis</a:t>
            </a:r>
          </a:p>
          <a:p>
            <a:pPr eaLnBrk="1" hangingPunct="1">
              <a:lnSpc>
                <a:spcPct val="110000"/>
              </a:lnSpc>
              <a:spcBef>
                <a:spcPct val="0"/>
              </a:spcBef>
              <a:buFontTx/>
              <a:buNone/>
            </a:pPr>
            <a:endParaRPr lang="en-US" smtClean="0">
              <a:ea typeface="ＭＳ Ｐゴシック"/>
              <a:cs typeface="ＭＳ Ｐゴシック"/>
            </a:endParaRPr>
          </a:p>
          <a:p>
            <a:pPr eaLnBrk="1" hangingPunct="1">
              <a:lnSpc>
                <a:spcPct val="110000"/>
              </a:lnSpc>
              <a:spcBef>
                <a:spcPct val="0"/>
              </a:spcBef>
            </a:pPr>
            <a:endParaRPr lang="en-US" sz="2400" smtClean="0">
              <a:ea typeface="ＭＳ Ｐゴシック"/>
              <a:cs typeface="ＭＳ Ｐゴシック"/>
            </a:endParaRPr>
          </a:p>
        </p:txBody>
      </p:sp>
      <p:sp>
        <p:nvSpPr>
          <p:cNvPr id="22532" name="Tekstiruutu 6"/>
          <p:cNvSpPr txBox="1">
            <a:spLocks noChangeArrowheads="1"/>
          </p:cNvSpPr>
          <p:nvPr/>
        </p:nvSpPr>
        <p:spPr bwMode="auto">
          <a:xfrm>
            <a:off x="468313" y="5705475"/>
            <a:ext cx="8134350" cy="461963"/>
          </a:xfrm>
          <a:prstGeom prst="rect">
            <a:avLst/>
          </a:prstGeom>
          <a:noFill/>
          <a:ln w="9525">
            <a:noFill/>
            <a:miter lim="800000"/>
            <a:headEnd/>
            <a:tailEnd/>
          </a:ln>
        </p:spPr>
        <p:txBody>
          <a:bodyPr wrap="none">
            <a:spAutoFit/>
          </a:bodyPr>
          <a:lstStyle/>
          <a:p>
            <a:r>
              <a:rPr lang="en-GB" sz="2400">
                <a:latin typeface="Calibri" pitchFamily="34" charset="0"/>
              </a:rPr>
              <a:t>Both the disease itself and neuropathic pain can cause disability.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ChangeArrowheads="1"/>
          </p:cNvSpPr>
          <p:nvPr/>
        </p:nvSpPr>
        <p:spPr bwMode="auto">
          <a:xfrm>
            <a:off x="4652963" y="1400175"/>
            <a:ext cx="4113212" cy="585788"/>
          </a:xfrm>
          <a:prstGeom prst="rect">
            <a:avLst/>
          </a:prstGeom>
          <a:noFill/>
          <a:ln w="9525" algn="ctr">
            <a:noFill/>
            <a:miter lim="800000"/>
            <a:headEnd/>
            <a:tailEnd/>
          </a:ln>
        </p:spPr>
        <p:txBody>
          <a:bodyPr wrap="none" anchor="ctr"/>
          <a:lstStyle/>
          <a:p>
            <a:endParaRPr lang="de-DE">
              <a:latin typeface="Calibri" pitchFamily="34" charset="0"/>
            </a:endParaRPr>
          </a:p>
        </p:txBody>
      </p:sp>
      <p:sp>
        <p:nvSpPr>
          <p:cNvPr id="24578" name="Rectangle 3"/>
          <p:cNvSpPr>
            <a:spLocks noChangeArrowheads="1"/>
          </p:cNvSpPr>
          <p:nvPr/>
        </p:nvSpPr>
        <p:spPr bwMode="auto">
          <a:xfrm>
            <a:off x="385763" y="1400175"/>
            <a:ext cx="4114800" cy="585788"/>
          </a:xfrm>
          <a:prstGeom prst="rect">
            <a:avLst/>
          </a:prstGeom>
          <a:noFill/>
          <a:ln w="9525" algn="ctr">
            <a:noFill/>
            <a:miter lim="800000"/>
            <a:headEnd/>
            <a:tailEnd/>
          </a:ln>
        </p:spPr>
        <p:txBody>
          <a:bodyPr wrap="none" anchor="ctr"/>
          <a:lstStyle/>
          <a:p>
            <a:endParaRPr lang="de-DE">
              <a:latin typeface="Calibri" pitchFamily="34" charset="0"/>
            </a:endParaRPr>
          </a:p>
        </p:txBody>
      </p:sp>
      <p:sp>
        <p:nvSpPr>
          <p:cNvPr id="24579" name="Rectangle 4"/>
          <p:cNvSpPr>
            <a:spLocks noChangeArrowheads="1"/>
          </p:cNvSpPr>
          <p:nvPr/>
        </p:nvSpPr>
        <p:spPr bwMode="auto">
          <a:xfrm>
            <a:off x="4652963" y="1998663"/>
            <a:ext cx="4114800" cy="4310062"/>
          </a:xfrm>
          <a:prstGeom prst="rect">
            <a:avLst/>
          </a:prstGeom>
          <a:noFill/>
          <a:ln w="9525" algn="ctr">
            <a:solidFill>
              <a:schemeClr val="bg1"/>
            </a:solidFill>
            <a:miter lim="800000"/>
            <a:headEnd/>
            <a:tailEnd/>
          </a:ln>
        </p:spPr>
        <p:txBody>
          <a:bodyPr wrap="none" anchor="ctr"/>
          <a:lstStyle/>
          <a:p>
            <a:endParaRPr lang="de-DE">
              <a:latin typeface="Calibri" pitchFamily="34" charset="0"/>
            </a:endParaRPr>
          </a:p>
        </p:txBody>
      </p:sp>
      <p:sp>
        <p:nvSpPr>
          <p:cNvPr id="24580" name="Rectangle 5"/>
          <p:cNvSpPr>
            <a:spLocks noChangeArrowheads="1"/>
          </p:cNvSpPr>
          <p:nvPr/>
        </p:nvSpPr>
        <p:spPr bwMode="auto">
          <a:xfrm>
            <a:off x="385763" y="1984375"/>
            <a:ext cx="4114800" cy="4324350"/>
          </a:xfrm>
          <a:prstGeom prst="rect">
            <a:avLst/>
          </a:prstGeom>
          <a:noFill/>
          <a:ln w="9525" algn="ctr">
            <a:solidFill>
              <a:schemeClr val="bg1"/>
            </a:solidFill>
            <a:miter lim="800000"/>
            <a:headEnd/>
            <a:tailEnd/>
          </a:ln>
        </p:spPr>
        <p:txBody>
          <a:bodyPr wrap="none" anchor="ctr"/>
          <a:lstStyle/>
          <a:p>
            <a:endParaRPr lang="de-DE">
              <a:latin typeface="Calibri" pitchFamily="34" charset="0"/>
            </a:endParaRPr>
          </a:p>
        </p:txBody>
      </p:sp>
      <p:sp>
        <p:nvSpPr>
          <p:cNvPr id="24581" name="Rectangle 6"/>
          <p:cNvSpPr>
            <a:spLocks noGrp="1" noChangeArrowheads="1"/>
          </p:cNvSpPr>
          <p:nvPr>
            <p:ph type="title"/>
          </p:nvPr>
        </p:nvSpPr>
        <p:spPr>
          <a:xfrm>
            <a:off x="420688" y="260350"/>
            <a:ext cx="8723312" cy="968375"/>
          </a:xfrm>
        </p:spPr>
        <p:txBody>
          <a:bodyPr/>
          <a:lstStyle/>
          <a:p>
            <a:pPr eaLnBrk="1" hangingPunct="1">
              <a:lnSpc>
                <a:spcPct val="85000"/>
              </a:lnSpc>
            </a:pPr>
            <a:r>
              <a:rPr lang="en-US" sz="3200" smtClean="0"/>
              <a:t>Neuropathic pain: underlying mechanisms</a:t>
            </a:r>
          </a:p>
        </p:txBody>
      </p:sp>
      <p:sp>
        <p:nvSpPr>
          <p:cNvPr id="179207" name="Rectangle 7"/>
          <p:cNvSpPr>
            <a:spLocks noGrp="1" noChangeArrowheads="1"/>
          </p:cNvSpPr>
          <p:nvPr>
            <p:ph type="body" sz="half" idx="1"/>
          </p:nvPr>
        </p:nvSpPr>
        <p:spPr>
          <a:xfrm>
            <a:off x="179388" y="1412875"/>
            <a:ext cx="4321175" cy="3024188"/>
          </a:xfrm>
          <a:ln>
            <a:solidFill>
              <a:schemeClr val="bg1">
                <a:lumMod val="50000"/>
              </a:schemeClr>
            </a:solidFill>
          </a:ln>
        </p:spPr>
        <p:txBody>
          <a:bodyPr rtlCol="0">
            <a:noAutofit/>
          </a:bodyPr>
          <a:lstStyle/>
          <a:p>
            <a:pPr marL="533400" indent="-533400" eaLnBrk="1" fontAlgn="auto" hangingPunct="1">
              <a:spcAft>
                <a:spcPts val="0"/>
              </a:spcAft>
              <a:buFontTx/>
              <a:buNone/>
              <a:defRPr/>
            </a:pPr>
            <a:r>
              <a:rPr lang="en-GB" sz="2400" u="sng" dirty="0"/>
              <a:t>Peripheral mechanisms</a:t>
            </a:r>
          </a:p>
          <a:p>
            <a:pPr marL="628650" lvl="1" indent="-457200" eaLnBrk="1" fontAlgn="auto" hangingPunct="1">
              <a:spcAft>
                <a:spcPts val="0"/>
              </a:spcAft>
              <a:buFont typeface="Arial" pitchFamily="34" charset="0"/>
              <a:buChar char="–"/>
              <a:defRPr/>
            </a:pPr>
            <a:r>
              <a:rPr lang="en-GB" dirty="0"/>
              <a:t>Membrane </a:t>
            </a:r>
            <a:r>
              <a:rPr lang="en-GB" dirty="0" err="1"/>
              <a:t>hyperexcitability</a:t>
            </a:r>
            <a:endParaRPr lang="en-GB" dirty="0"/>
          </a:p>
          <a:p>
            <a:pPr marL="971550" lvl="2" indent="-400050" eaLnBrk="1" fontAlgn="auto" hangingPunct="1">
              <a:spcAft>
                <a:spcPts val="0"/>
              </a:spcAft>
              <a:buFont typeface="Arial" pitchFamily="34" charset="0"/>
              <a:buChar char="•"/>
              <a:defRPr/>
            </a:pPr>
            <a:r>
              <a:rPr lang="en-GB" sz="2400" dirty="0"/>
              <a:t>Ectopic </a:t>
            </a:r>
            <a:r>
              <a:rPr lang="en-GB" sz="2400" dirty="0" smtClean="0"/>
              <a:t>discharges</a:t>
            </a:r>
          </a:p>
          <a:p>
            <a:pPr marL="1428750" lvl="3" indent="-400050" eaLnBrk="1" fontAlgn="auto" hangingPunct="1">
              <a:spcAft>
                <a:spcPts val="0"/>
              </a:spcAft>
              <a:buFont typeface="Arial" pitchFamily="34" charset="0"/>
              <a:buChar char="–"/>
              <a:defRPr/>
            </a:pPr>
            <a:r>
              <a:rPr lang="en-GB" dirty="0" smtClean="0">
                <a:latin typeface="Arial" charset="0"/>
              </a:rPr>
              <a:t>Na</a:t>
            </a:r>
            <a:r>
              <a:rPr lang="en-GB" baseline="30000" dirty="0" smtClean="0">
                <a:latin typeface="Arial" charset="0"/>
              </a:rPr>
              <a:t>+</a:t>
            </a:r>
            <a:r>
              <a:rPr lang="en-GB" dirty="0" smtClean="0">
                <a:latin typeface="Arial" charset="0"/>
              </a:rPr>
              <a:t> channel expression </a:t>
            </a:r>
            <a:r>
              <a:rPr lang="en-GB" dirty="0" smtClean="0">
                <a:latin typeface="Arial" charset="0"/>
                <a:sym typeface="Symbol"/>
              </a:rPr>
              <a:t></a:t>
            </a:r>
            <a:endParaRPr lang="en-GB" dirty="0" smtClean="0">
              <a:latin typeface="Arial" charset="0"/>
            </a:endParaRPr>
          </a:p>
          <a:p>
            <a:pPr marL="1428750" lvl="3" indent="-400050" eaLnBrk="1" fontAlgn="auto" hangingPunct="1">
              <a:spcAft>
                <a:spcPts val="0"/>
              </a:spcAft>
              <a:buFont typeface="Arial" pitchFamily="34" charset="0"/>
              <a:buChar char="–"/>
              <a:defRPr/>
            </a:pPr>
            <a:r>
              <a:rPr lang="en-GB" dirty="0" err="1">
                <a:latin typeface="Arial" charset="0"/>
              </a:rPr>
              <a:t>Neuropeptide</a:t>
            </a:r>
            <a:r>
              <a:rPr lang="en-GB" dirty="0">
                <a:latin typeface="Arial" charset="0"/>
              </a:rPr>
              <a:t> </a:t>
            </a:r>
            <a:r>
              <a:rPr lang="en-GB" dirty="0" smtClean="0">
                <a:latin typeface="Arial" charset="0"/>
              </a:rPr>
              <a:t>release </a:t>
            </a:r>
            <a:r>
              <a:rPr lang="en-GB" dirty="0" smtClean="0">
                <a:latin typeface="Arial" charset="0"/>
                <a:sym typeface="Symbol"/>
              </a:rPr>
              <a:t></a:t>
            </a:r>
            <a:endParaRPr lang="en-GB" dirty="0">
              <a:latin typeface="Arial" charset="0"/>
            </a:endParaRPr>
          </a:p>
          <a:p>
            <a:pPr marL="628650" lvl="1" indent="-457200" eaLnBrk="1" fontAlgn="auto" hangingPunct="1">
              <a:spcAft>
                <a:spcPts val="0"/>
              </a:spcAft>
              <a:buFont typeface="Arial" pitchFamily="34" charset="0"/>
              <a:buChar char="–"/>
              <a:defRPr/>
            </a:pPr>
            <a:r>
              <a:rPr lang="en-GB" dirty="0" smtClean="0"/>
              <a:t>Peripheral </a:t>
            </a:r>
            <a:r>
              <a:rPr lang="en-GB" dirty="0"/>
              <a:t>sensitization</a:t>
            </a:r>
          </a:p>
        </p:txBody>
      </p:sp>
      <p:sp>
        <p:nvSpPr>
          <p:cNvPr id="179208" name="Rectangle 8"/>
          <p:cNvSpPr>
            <a:spLocks noGrp="1" noChangeArrowheads="1"/>
          </p:cNvSpPr>
          <p:nvPr>
            <p:ph type="body" sz="half" idx="2"/>
          </p:nvPr>
        </p:nvSpPr>
        <p:spPr>
          <a:xfrm>
            <a:off x="4643438" y="1412875"/>
            <a:ext cx="4316412" cy="3024188"/>
          </a:xfrm>
          <a:ln>
            <a:solidFill>
              <a:schemeClr val="bg1">
                <a:lumMod val="50000"/>
              </a:schemeClr>
            </a:solidFill>
          </a:ln>
        </p:spPr>
        <p:txBody>
          <a:bodyPr rtlCol="0">
            <a:normAutofit lnSpcReduction="10000"/>
          </a:bodyPr>
          <a:lstStyle/>
          <a:p>
            <a:pPr marL="533400" indent="-533400" eaLnBrk="1" fontAlgn="auto" hangingPunct="1">
              <a:spcAft>
                <a:spcPts val="0"/>
              </a:spcAft>
              <a:buFont typeface="Arial" pitchFamily="34" charset="0"/>
              <a:buNone/>
              <a:defRPr/>
            </a:pPr>
            <a:r>
              <a:rPr lang="en-GB" sz="2400" u="sng" dirty="0"/>
              <a:t>Central mechanisms</a:t>
            </a:r>
          </a:p>
          <a:p>
            <a:pPr marL="400050" lvl="1" indent="-228600" eaLnBrk="1" fontAlgn="auto" hangingPunct="1">
              <a:spcAft>
                <a:spcPts val="0"/>
              </a:spcAft>
              <a:buFont typeface="Arial" pitchFamily="34" charset="0"/>
              <a:buChar char="–"/>
              <a:defRPr/>
            </a:pPr>
            <a:r>
              <a:rPr lang="en-GB" dirty="0"/>
              <a:t>Membrane </a:t>
            </a:r>
            <a:r>
              <a:rPr lang="en-GB" dirty="0" err="1"/>
              <a:t>hyperexcitability</a:t>
            </a:r>
            <a:endParaRPr lang="en-GB" dirty="0"/>
          </a:p>
          <a:p>
            <a:pPr marL="1249363" lvl="2" indent="-450850" eaLnBrk="1" fontAlgn="auto" hangingPunct="1">
              <a:spcAft>
                <a:spcPts val="0"/>
              </a:spcAft>
              <a:buFont typeface="Arial" pitchFamily="34" charset="0"/>
              <a:buChar char="•"/>
              <a:defRPr/>
            </a:pPr>
            <a:r>
              <a:rPr lang="en-GB" sz="2400" dirty="0"/>
              <a:t>Ectopic discharges</a:t>
            </a:r>
          </a:p>
          <a:p>
            <a:pPr marL="400050" lvl="1" indent="-228600" eaLnBrk="1" fontAlgn="auto" hangingPunct="1">
              <a:spcAft>
                <a:spcPts val="0"/>
              </a:spcAft>
              <a:buFont typeface="Arial" pitchFamily="34" charset="0"/>
              <a:buChar char="–"/>
              <a:defRPr/>
            </a:pPr>
            <a:r>
              <a:rPr lang="en-GB" dirty="0"/>
              <a:t>Wind up</a:t>
            </a:r>
          </a:p>
          <a:p>
            <a:pPr marL="400050" lvl="1" indent="-228600" eaLnBrk="1" fontAlgn="auto" hangingPunct="1">
              <a:spcAft>
                <a:spcPts val="0"/>
              </a:spcAft>
              <a:buFont typeface="Arial" pitchFamily="34" charset="0"/>
              <a:buChar char="–"/>
              <a:defRPr/>
            </a:pPr>
            <a:r>
              <a:rPr lang="en-GB" dirty="0"/>
              <a:t>Central sensitization</a:t>
            </a:r>
          </a:p>
          <a:p>
            <a:pPr marL="400050" lvl="1" indent="-228600" eaLnBrk="1" fontAlgn="auto" hangingPunct="1">
              <a:spcAft>
                <a:spcPts val="0"/>
              </a:spcAft>
              <a:buFont typeface="Arial" pitchFamily="34" charset="0"/>
              <a:buChar char="–"/>
              <a:defRPr/>
            </a:pPr>
            <a:r>
              <a:rPr lang="en-GB" dirty="0" err="1"/>
              <a:t>Denervation</a:t>
            </a:r>
            <a:r>
              <a:rPr lang="en-GB" dirty="0"/>
              <a:t> hypersensitivity</a:t>
            </a:r>
          </a:p>
          <a:p>
            <a:pPr marL="400050" lvl="1" indent="-228600" eaLnBrk="1" fontAlgn="auto" hangingPunct="1">
              <a:spcAft>
                <a:spcPts val="0"/>
              </a:spcAft>
              <a:buFont typeface="Arial" pitchFamily="34" charset="0"/>
              <a:buChar char="–"/>
              <a:defRPr/>
            </a:pPr>
            <a:r>
              <a:rPr lang="en-GB" dirty="0"/>
              <a:t>Loss of inhibitory controls</a:t>
            </a:r>
          </a:p>
        </p:txBody>
      </p:sp>
      <p:sp>
        <p:nvSpPr>
          <p:cNvPr id="9" name="Tekstikehys 8"/>
          <p:cNvSpPr txBox="1"/>
          <p:nvPr/>
        </p:nvSpPr>
        <p:spPr>
          <a:xfrm>
            <a:off x="179388" y="4586288"/>
            <a:ext cx="8785225" cy="1938337"/>
          </a:xfrm>
          <a:prstGeom prst="rect">
            <a:avLst/>
          </a:prstGeom>
          <a:noFill/>
          <a:ln>
            <a:solidFill>
              <a:schemeClr val="bg1">
                <a:lumMod val="50000"/>
              </a:schemeClr>
            </a:solidFill>
          </a:ln>
        </p:spPr>
        <p:txBody>
          <a:bodyPr>
            <a:spAutoFit/>
          </a:bodyPr>
          <a:lstStyle/>
          <a:p>
            <a:pPr fontAlgn="auto">
              <a:spcBef>
                <a:spcPts val="0"/>
              </a:spcBef>
              <a:spcAft>
                <a:spcPts val="0"/>
              </a:spcAft>
              <a:defRPr/>
            </a:pPr>
            <a:r>
              <a:rPr lang="en-GB" sz="2400" dirty="0">
                <a:latin typeface="+mn-lt"/>
              </a:rPr>
              <a:t>In neuropathic pain there is increased activity and decreased inhibition in the </a:t>
            </a:r>
            <a:r>
              <a:rPr lang="en-GB" sz="2400" dirty="0" err="1">
                <a:latin typeface="+mn-lt"/>
              </a:rPr>
              <a:t>somatosensory</a:t>
            </a:r>
            <a:r>
              <a:rPr lang="en-GB" sz="2400" dirty="0">
                <a:latin typeface="+mn-lt"/>
              </a:rPr>
              <a:t> system. Pharmacotherapy is based on modulation of these phenomena by decreasing the spontaneous activity  and transmitter release and enhancing the inhibitory mechanisms.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457200" y="323850"/>
            <a:ext cx="8229600" cy="1044575"/>
          </a:xfrm>
        </p:spPr>
        <p:txBody>
          <a:bodyPr/>
          <a:lstStyle/>
          <a:p>
            <a:pPr eaLnBrk="1" hangingPunct="1"/>
            <a:r>
              <a:rPr lang="en-GB" sz="3200" smtClean="0"/>
              <a:t>Mechanism-based treatment?</a:t>
            </a:r>
          </a:p>
        </p:txBody>
      </p:sp>
      <p:sp>
        <p:nvSpPr>
          <p:cNvPr id="26626" name="Rectangle 3"/>
          <p:cNvSpPr>
            <a:spLocks noGrp="1" noChangeArrowheads="1"/>
          </p:cNvSpPr>
          <p:nvPr>
            <p:ph type="body" idx="1"/>
          </p:nvPr>
        </p:nvSpPr>
        <p:spPr>
          <a:xfrm>
            <a:off x="685800" y="1600200"/>
            <a:ext cx="7772400" cy="4578350"/>
          </a:xfrm>
          <a:ln w="22225" cap="flat">
            <a:solidFill>
              <a:srgbClr val="3366FF"/>
            </a:solidFill>
          </a:ln>
        </p:spPr>
        <p:txBody>
          <a:bodyPr/>
          <a:lstStyle/>
          <a:p>
            <a:pPr eaLnBrk="1" hangingPunct="1">
              <a:buFontTx/>
              <a:buNone/>
            </a:pPr>
            <a:r>
              <a:rPr lang="en-GB" smtClean="0"/>
              <a:t>				   </a:t>
            </a:r>
          </a:p>
          <a:p>
            <a:pPr eaLnBrk="1" hangingPunct="1">
              <a:buFontTx/>
              <a:buNone/>
            </a:pPr>
            <a:endParaRPr lang="en-GB" sz="3600" smtClean="0"/>
          </a:p>
          <a:p>
            <a:pPr eaLnBrk="1" hangingPunct="1">
              <a:buFontTx/>
              <a:buNone/>
            </a:pPr>
            <a:r>
              <a:rPr lang="en-GB" sz="3600" smtClean="0"/>
              <a:t>		</a:t>
            </a:r>
            <a:endParaRPr lang="en-GB" smtClean="0"/>
          </a:p>
          <a:p>
            <a:pPr eaLnBrk="1" hangingPunct="1">
              <a:buFontTx/>
              <a:buNone/>
            </a:pPr>
            <a:endParaRPr lang="en-GB" sz="3600" smtClean="0"/>
          </a:p>
          <a:p>
            <a:pPr eaLnBrk="1" hangingPunct="1">
              <a:buFontTx/>
              <a:buNone/>
            </a:pPr>
            <a:r>
              <a:rPr lang="en-GB" sz="2800" smtClean="0"/>
              <a:t>	</a:t>
            </a:r>
            <a:r>
              <a:rPr lang="en-GB" sz="2400" smtClean="0"/>
              <a:t>Individualized mechanism-based treatment is currently not possible. </a:t>
            </a:r>
          </a:p>
          <a:p>
            <a:pPr eaLnBrk="1" hangingPunct="1">
              <a:buFontTx/>
              <a:buNone/>
            </a:pPr>
            <a:r>
              <a:rPr lang="en-GB" sz="2400" smtClean="0"/>
              <a:t>	Trial and error -testing of the evidence-based drugs, individual tailoring. </a:t>
            </a:r>
          </a:p>
          <a:p>
            <a:pPr eaLnBrk="1" hangingPunct="1"/>
            <a:endParaRPr lang="en-GB" smtClean="0"/>
          </a:p>
        </p:txBody>
      </p:sp>
      <p:sp>
        <p:nvSpPr>
          <p:cNvPr id="26627" name="Line 4"/>
          <p:cNvSpPr>
            <a:spLocks noChangeShapeType="1"/>
          </p:cNvSpPr>
          <p:nvPr/>
        </p:nvSpPr>
        <p:spPr bwMode="auto">
          <a:xfrm flipH="1">
            <a:off x="2771775" y="2276475"/>
            <a:ext cx="1008063" cy="720725"/>
          </a:xfrm>
          <a:prstGeom prst="line">
            <a:avLst/>
          </a:prstGeom>
          <a:noFill/>
          <a:ln w="28575">
            <a:solidFill>
              <a:schemeClr val="tx1"/>
            </a:solidFill>
            <a:round/>
            <a:headEnd type="triangle" w="med" len="med"/>
            <a:tailEnd type="triangle" w="med" len="med"/>
          </a:ln>
        </p:spPr>
        <p:txBody>
          <a:bodyPr wrap="none" anchor="ctr"/>
          <a:lstStyle/>
          <a:p>
            <a:endParaRPr lang="de-DE"/>
          </a:p>
        </p:txBody>
      </p:sp>
      <p:sp>
        <p:nvSpPr>
          <p:cNvPr id="26628" name="Line 5"/>
          <p:cNvSpPr>
            <a:spLocks noChangeShapeType="1"/>
          </p:cNvSpPr>
          <p:nvPr/>
        </p:nvSpPr>
        <p:spPr bwMode="auto">
          <a:xfrm>
            <a:off x="5245100" y="2286000"/>
            <a:ext cx="774700" cy="762000"/>
          </a:xfrm>
          <a:prstGeom prst="line">
            <a:avLst/>
          </a:prstGeom>
          <a:noFill/>
          <a:ln w="28575">
            <a:solidFill>
              <a:schemeClr val="tx1"/>
            </a:solidFill>
            <a:round/>
            <a:headEnd type="triangle" w="med" len="med"/>
            <a:tailEnd type="triangle" w="med" len="med"/>
          </a:ln>
        </p:spPr>
        <p:txBody>
          <a:bodyPr wrap="none" anchor="ctr"/>
          <a:lstStyle/>
          <a:p>
            <a:endParaRPr lang="de-DE"/>
          </a:p>
        </p:txBody>
      </p:sp>
      <p:sp>
        <p:nvSpPr>
          <p:cNvPr id="26629" name="Line 6"/>
          <p:cNvSpPr>
            <a:spLocks noChangeShapeType="1"/>
          </p:cNvSpPr>
          <p:nvPr/>
        </p:nvSpPr>
        <p:spPr bwMode="auto">
          <a:xfrm>
            <a:off x="3635375" y="3357563"/>
            <a:ext cx="1689100" cy="0"/>
          </a:xfrm>
          <a:prstGeom prst="line">
            <a:avLst/>
          </a:prstGeom>
          <a:noFill/>
          <a:ln w="28575">
            <a:solidFill>
              <a:schemeClr val="tx1"/>
            </a:solidFill>
            <a:round/>
            <a:headEnd type="triangle" w="med" len="med"/>
            <a:tailEnd type="triangle" w="med" len="med"/>
          </a:ln>
        </p:spPr>
        <p:txBody>
          <a:bodyPr wrap="none" anchor="ctr"/>
          <a:lstStyle/>
          <a:p>
            <a:endParaRPr lang="de-DE"/>
          </a:p>
        </p:txBody>
      </p:sp>
      <p:sp>
        <p:nvSpPr>
          <p:cNvPr id="26630" name="Text Box 7"/>
          <p:cNvSpPr txBox="1">
            <a:spLocks noChangeArrowheads="1"/>
          </p:cNvSpPr>
          <p:nvPr/>
        </p:nvSpPr>
        <p:spPr bwMode="auto">
          <a:xfrm>
            <a:off x="3779838" y="1685925"/>
            <a:ext cx="1450975" cy="519113"/>
          </a:xfrm>
          <a:prstGeom prst="rect">
            <a:avLst/>
          </a:prstGeom>
          <a:noFill/>
          <a:ln w="9525">
            <a:noFill/>
            <a:miter lim="800000"/>
            <a:headEnd/>
            <a:tailEnd/>
          </a:ln>
        </p:spPr>
        <p:txBody>
          <a:bodyPr wrap="none">
            <a:spAutoFit/>
          </a:bodyPr>
          <a:lstStyle/>
          <a:p>
            <a:r>
              <a:rPr lang="tr-TR" sz="2800">
                <a:latin typeface="Calibri" pitchFamily="34" charset="0"/>
              </a:rPr>
              <a:t>Etiology</a:t>
            </a:r>
          </a:p>
        </p:txBody>
      </p:sp>
      <p:sp>
        <p:nvSpPr>
          <p:cNvPr id="26631" name="Text Box 9"/>
          <p:cNvSpPr txBox="1">
            <a:spLocks noChangeArrowheads="1"/>
          </p:cNvSpPr>
          <p:nvPr/>
        </p:nvSpPr>
        <p:spPr bwMode="auto">
          <a:xfrm>
            <a:off x="900113" y="3068638"/>
            <a:ext cx="2184400" cy="519112"/>
          </a:xfrm>
          <a:prstGeom prst="rect">
            <a:avLst/>
          </a:prstGeom>
          <a:noFill/>
          <a:ln w="9525">
            <a:noFill/>
            <a:miter lim="800000"/>
            <a:headEnd/>
            <a:tailEnd/>
          </a:ln>
        </p:spPr>
        <p:txBody>
          <a:bodyPr wrap="none">
            <a:spAutoFit/>
          </a:bodyPr>
          <a:lstStyle/>
          <a:p>
            <a:r>
              <a:rPr lang="tr-TR" sz="2800">
                <a:latin typeface="Calibri" pitchFamily="34" charset="0"/>
              </a:rPr>
              <a:t>Mechanisms</a:t>
            </a:r>
          </a:p>
        </p:txBody>
      </p:sp>
      <p:sp>
        <p:nvSpPr>
          <p:cNvPr id="26632" name="Text Box 10"/>
          <p:cNvSpPr txBox="1">
            <a:spLocks noChangeArrowheads="1"/>
          </p:cNvSpPr>
          <p:nvPr/>
        </p:nvSpPr>
        <p:spPr bwMode="auto">
          <a:xfrm>
            <a:off x="6403975" y="3082925"/>
            <a:ext cx="1865313" cy="519113"/>
          </a:xfrm>
          <a:prstGeom prst="rect">
            <a:avLst/>
          </a:prstGeom>
          <a:noFill/>
          <a:ln w="9525">
            <a:noFill/>
            <a:miter lim="800000"/>
            <a:headEnd/>
            <a:tailEnd/>
          </a:ln>
        </p:spPr>
        <p:txBody>
          <a:bodyPr wrap="none">
            <a:spAutoFit/>
          </a:bodyPr>
          <a:lstStyle/>
          <a:p>
            <a:r>
              <a:rPr lang="tr-TR" sz="2800">
                <a:latin typeface="Calibri" pitchFamily="34" charset="0"/>
              </a:rPr>
              <a:t>Symptoms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idx="4294967295"/>
          </p:nvPr>
        </p:nvSpPr>
        <p:spPr>
          <a:xfrm>
            <a:off x="179388" y="260350"/>
            <a:ext cx="6553200" cy="1143000"/>
          </a:xfrm>
        </p:spPr>
        <p:txBody>
          <a:bodyPr/>
          <a:lstStyle/>
          <a:p>
            <a:pPr eaLnBrk="1" hangingPunct="1"/>
            <a:r>
              <a:rPr lang="en-US" sz="3200" smtClean="0">
                <a:ea typeface="ＭＳ Ｐゴシック"/>
                <a:cs typeface="ＭＳ Ｐゴシック"/>
              </a:rPr>
              <a:t>What is expected from a doctor?</a:t>
            </a:r>
          </a:p>
        </p:txBody>
      </p:sp>
      <p:sp>
        <p:nvSpPr>
          <p:cNvPr id="28674" name="Rectangle 3"/>
          <p:cNvSpPr>
            <a:spLocks noGrp="1" noChangeArrowheads="1"/>
          </p:cNvSpPr>
          <p:nvPr>
            <p:ph type="body" idx="4294967295"/>
          </p:nvPr>
        </p:nvSpPr>
        <p:spPr>
          <a:xfrm>
            <a:off x="611188" y="1927225"/>
            <a:ext cx="8064500" cy="4525963"/>
          </a:xfrm>
        </p:spPr>
        <p:txBody>
          <a:bodyPr/>
          <a:lstStyle/>
          <a:p>
            <a:pPr eaLnBrk="1" hangingPunct="1"/>
            <a:r>
              <a:rPr lang="en-US" sz="2400" smtClean="0">
                <a:ea typeface="ＭＳ Ｐゴシック"/>
                <a:cs typeface="ＭＳ Ｐゴシック"/>
              </a:rPr>
              <a:t>To know the concept of neuropathic pain</a:t>
            </a:r>
          </a:p>
          <a:p>
            <a:pPr eaLnBrk="1" hangingPunct="1"/>
            <a:r>
              <a:rPr lang="en-US" sz="2400" smtClean="0">
                <a:ea typeface="ＭＳ Ｐゴシック"/>
                <a:cs typeface="ＭＳ Ｐゴシック"/>
              </a:rPr>
              <a:t>To be able to recognize neuropathic pain</a:t>
            </a:r>
          </a:p>
          <a:p>
            <a:pPr eaLnBrk="1" hangingPunct="1"/>
            <a:r>
              <a:rPr lang="en-US" sz="2400" smtClean="0">
                <a:ea typeface="ＭＳ Ｐゴシック"/>
                <a:cs typeface="ＭＳ Ｐゴシック"/>
              </a:rPr>
              <a:t>To be able to  diagnose the causative disease and to treat it, if possible (e.g., diabetes)</a:t>
            </a:r>
          </a:p>
          <a:p>
            <a:pPr eaLnBrk="1" hangingPunct="1"/>
            <a:r>
              <a:rPr lang="en-US" sz="2400" smtClean="0">
                <a:ea typeface="ＭＳ Ｐゴシック"/>
                <a:cs typeface="ＭＳ Ｐゴシック"/>
              </a:rPr>
              <a:t>To be able to start the first line medication to relieve neuropathic pain</a:t>
            </a:r>
          </a:p>
          <a:p>
            <a:pPr eaLnBrk="1" hangingPunct="1"/>
            <a:r>
              <a:rPr lang="en-US" sz="2400" smtClean="0">
                <a:ea typeface="ＭＳ Ｐゴシック"/>
                <a:cs typeface="ＭＳ Ｐゴシック"/>
              </a:rPr>
              <a:t>To be able to refer the patient to a specialist, if needed (for diagnostic procedures or treatment)</a:t>
            </a:r>
          </a:p>
          <a:p>
            <a:pPr eaLnBrk="1" hangingPunct="1">
              <a:buFontTx/>
              <a:buNone/>
            </a:pPr>
            <a:endParaRPr lang="en-US" sz="2400" smtClean="0">
              <a:ea typeface="ＭＳ Ｐゴシック"/>
              <a:cs typeface="ＭＳ Ｐゴシック"/>
            </a:endParaRPr>
          </a:p>
        </p:txBody>
      </p:sp>
      <p:pic>
        <p:nvPicPr>
          <p:cNvPr id="28675" name="Picture 14" descr="Doctors office image purchased from IStock photo.JPG"/>
          <p:cNvPicPr>
            <a:picLocks noChangeAspect="1"/>
          </p:cNvPicPr>
          <p:nvPr/>
        </p:nvPicPr>
        <p:blipFill>
          <a:blip r:embed="rId3"/>
          <a:srcRect/>
          <a:stretch>
            <a:fillRect/>
          </a:stretch>
        </p:blipFill>
        <p:spPr bwMode="auto">
          <a:xfrm>
            <a:off x="7235825" y="188913"/>
            <a:ext cx="1727200" cy="2490787"/>
          </a:xfrm>
          <a:prstGeom prst="rect">
            <a:avLst/>
          </a:prstGeom>
          <a:noFill/>
          <a:ln w="19050">
            <a:solidFill>
              <a:schemeClr val="tx1"/>
            </a:solid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250825" y="274638"/>
            <a:ext cx="8642350" cy="1143000"/>
          </a:xfrm>
        </p:spPr>
        <p:txBody>
          <a:bodyPr/>
          <a:lstStyle/>
          <a:p>
            <a:pPr eaLnBrk="1" hangingPunct="1"/>
            <a:r>
              <a:rPr lang="en-GB" sz="3200" smtClean="0"/>
              <a:t>Diagnosis of </a:t>
            </a:r>
            <a:br>
              <a:rPr lang="en-GB" sz="3200" smtClean="0"/>
            </a:br>
            <a:r>
              <a:rPr lang="en-GB" sz="3200" smtClean="0"/>
              <a:t>neuropathic pain</a:t>
            </a:r>
          </a:p>
        </p:txBody>
      </p:sp>
      <p:sp>
        <p:nvSpPr>
          <p:cNvPr id="106499" name="Rectangle 3"/>
          <p:cNvSpPr>
            <a:spLocks noGrp="1" noChangeArrowheads="1"/>
          </p:cNvSpPr>
          <p:nvPr>
            <p:ph type="body" idx="1"/>
          </p:nvPr>
        </p:nvSpPr>
        <p:spPr>
          <a:xfrm>
            <a:off x="323850" y="1989138"/>
            <a:ext cx="8640763" cy="5256212"/>
          </a:xfrm>
        </p:spPr>
        <p:txBody>
          <a:bodyPr rtlCol="0">
            <a:normAutofit fontScale="92500" lnSpcReduction="10000"/>
          </a:bodyPr>
          <a:lstStyle/>
          <a:p>
            <a:pPr marL="609600" indent="-609600" eaLnBrk="1" fontAlgn="auto" hangingPunct="1">
              <a:spcBef>
                <a:spcPts val="0"/>
              </a:spcBef>
              <a:spcAft>
                <a:spcPts val="400"/>
              </a:spcAft>
              <a:buFont typeface="Arial" pitchFamily="34" charset="0"/>
              <a:buNone/>
              <a:defRPr/>
            </a:pPr>
            <a:r>
              <a:rPr lang="en-GB" sz="2400" dirty="0" smtClean="0"/>
              <a:t>1. Location </a:t>
            </a:r>
            <a:r>
              <a:rPr lang="en-GB" sz="2400" dirty="0"/>
              <a:t>of pain is </a:t>
            </a:r>
            <a:r>
              <a:rPr lang="en-GB" sz="2400" dirty="0" err="1"/>
              <a:t>neuroanatomically</a:t>
            </a:r>
            <a:r>
              <a:rPr lang="en-GB" sz="2400" dirty="0"/>
              <a:t> </a:t>
            </a:r>
            <a:r>
              <a:rPr lang="en-GB" sz="2400" dirty="0" smtClean="0"/>
              <a:t>plausible.</a:t>
            </a:r>
          </a:p>
          <a:p>
            <a:pPr marL="609600" indent="-609600" eaLnBrk="1" fontAlgn="auto" hangingPunct="1">
              <a:spcBef>
                <a:spcPts val="0"/>
              </a:spcBef>
              <a:spcAft>
                <a:spcPts val="400"/>
              </a:spcAft>
              <a:buFont typeface="Arial" pitchFamily="34" charset="0"/>
              <a:buNone/>
              <a:defRPr/>
            </a:pPr>
            <a:r>
              <a:rPr lang="en-GB" sz="2400" dirty="0" smtClean="0"/>
              <a:t>		Pain drawing is useful!</a:t>
            </a:r>
            <a:endParaRPr lang="en-GB" sz="2400" dirty="0"/>
          </a:p>
          <a:p>
            <a:pPr marL="609600" indent="-609600" eaLnBrk="1" fontAlgn="auto" hangingPunct="1">
              <a:spcBef>
                <a:spcPts val="0"/>
              </a:spcBef>
              <a:spcAft>
                <a:spcPts val="400"/>
              </a:spcAft>
              <a:buFontTx/>
              <a:buNone/>
              <a:defRPr/>
            </a:pPr>
            <a:endParaRPr lang="en-GB" sz="2400" dirty="0"/>
          </a:p>
          <a:p>
            <a:pPr marL="609600" indent="-609600" eaLnBrk="1" fontAlgn="auto" hangingPunct="1">
              <a:spcBef>
                <a:spcPts val="0"/>
              </a:spcBef>
              <a:spcAft>
                <a:spcPts val="400"/>
              </a:spcAft>
              <a:buFontTx/>
              <a:buNone/>
              <a:defRPr/>
            </a:pPr>
            <a:r>
              <a:rPr lang="en-GB" sz="2400" dirty="0"/>
              <a:t>2. Abnormal sensory function is found in clinical examination.</a:t>
            </a:r>
          </a:p>
          <a:p>
            <a:pPr marL="990600" lvl="1" indent="-533400" eaLnBrk="1" fontAlgn="auto" hangingPunct="1">
              <a:spcBef>
                <a:spcPts val="0"/>
              </a:spcBef>
              <a:spcAft>
                <a:spcPts val="400"/>
              </a:spcAft>
              <a:buFontTx/>
              <a:buNone/>
              <a:defRPr/>
            </a:pPr>
            <a:r>
              <a:rPr lang="en-GB" sz="2400" dirty="0" smtClean="0"/>
              <a:t>	Touch (cotton wool), pinprick (sharp stick), cold (cold object), warm (warm object), vibration (tuning fork).</a:t>
            </a:r>
            <a:endParaRPr lang="en-GB" sz="2400" dirty="0"/>
          </a:p>
          <a:p>
            <a:pPr marL="990600" lvl="1" indent="-533400" eaLnBrk="1" fontAlgn="auto" hangingPunct="1">
              <a:spcBef>
                <a:spcPts val="0"/>
              </a:spcBef>
              <a:spcAft>
                <a:spcPts val="400"/>
              </a:spcAft>
              <a:buFontTx/>
              <a:buNone/>
              <a:defRPr/>
            </a:pPr>
            <a:r>
              <a:rPr lang="en-GB" sz="2400" dirty="0"/>
              <a:t>	Sensory testing </a:t>
            </a:r>
            <a:r>
              <a:rPr lang="en-GB" sz="2400" dirty="0" smtClean="0"/>
              <a:t>is directed </a:t>
            </a:r>
            <a:r>
              <a:rPr lang="en-GB" sz="2400" dirty="0"/>
              <a:t>according to the </a:t>
            </a:r>
            <a:r>
              <a:rPr lang="en-GB" sz="2400" dirty="0" smtClean="0"/>
              <a:t>information </a:t>
            </a:r>
            <a:r>
              <a:rPr lang="en-GB" sz="2400" dirty="0"/>
              <a:t>from the history and </a:t>
            </a:r>
            <a:r>
              <a:rPr lang="en-GB" sz="2400" dirty="0" smtClean="0"/>
              <a:t>pain </a:t>
            </a:r>
            <a:r>
              <a:rPr lang="en-GB" sz="2400" dirty="0"/>
              <a:t>drawing.</a:t>
            </a:r>
          </a:p>
          <a:p>
            <a:pPr marL="609600" indent="-609600" eaLnBrk="1" fontAlgn="auto" hangingPunct="1">
              <a:spcBef>
                <a:spcPts val="0"/>
              </a:spcBef>
              <a:spcAft>
                <a:spcPts val="400"/>
              </a:spcAft>
              <a:buFontTx/>
              <a:buNone/>
              <a:defRPr/>
            </a:pPr>
            <a:endParaRPr lang="en-GB" sz="2400" dirty="0"/>
          </a:p>
          <a:p>
            <a:pPr marL="609600" indent="-609600" eaLnBrk="1" fontAlgn="auto" hangingPunct="1">
              <a:spcBef>
                <a:spcPts val="0"/>
              </a:spcBef>
              <a:spcAft>
                <a:spcPts val="400"/>
              </a:spcAft>
              <a:buFontTx/>
              <a:buNone/>
              <a:defRPr/>
            </a:pPr>
            <a:r>
              <a:rPr lang="en-GB" sz="2400" dirty="0"/>
              <a:t>3. The disease causing the neuropathic pain can be identified.</a:t>
            </a:r>
          </a:p>
          <a:p>
            <a:pPr marL="609600" indent="-609600" eaLnBrk="1" fontAlgn="auto" hangingPunct="1">
              <a:spcBef>
                <a:spcPts val="0"/>
              </a:spcBef>
              <a:spcAft>
                <a:spcPts val="400"/>
              </a:spcAft>
              <a:buFontTx/>
              <a:buNone/>
              <a:defRPr/>
            </a:pPr>
            <a:r>
              <a:rPr lang="en-GB" sz="2400" dirty="0"/>
              <a:t>	</a:t>
            </a:r>
            <a:r>
              <a:rPr lang="en-GB" sz="2400" dirty="0" smtClean="0"/>
              <a:t>	General </a:t>
            </a:r>
            <a:r>
              <a:rPr lang="en-GB" sz="2400" dirty="0"/>
              <a:t>examination</a:t>
            </a:r>
          </a:p>
          <a:p>
            <a:pPr marL="609600" indent="-609600" eaLnBrk="1" fontAlgn="auto" hangingPunct="1">
              <a:spcBef>
                <a:spcPts val="0"/>
              </a:spcBef>
              <a:spcAft>
                <a:spcPts val="400"/>
              </a:spcAft>
              <a:buFontTx/>
              <a:buNone/>
              <a:defRPr/>
            </a:pPr>
            <a:r>
              <a:rPr lang="en-GB" sz="2400" dirty="0"/>
              <a:t>	</a:t>
            </a:r>
            <a:r>
              <a:rPr lang="en-GB" sz="2400" dirty="0" smtClean="0"/>
              <a:t>	Neurological </a:t>
            </a:r>
            <a:r>
              <a:rPr lang="en-GB" sz="2400" dirty="0"/>
              <a:t>examination (findings </a:t>
            </a:r>
            <a:r>
              <a:rPr lang="en-GB" sz="2400" dirty="0">
                <a:sym typeface="Symbol" pitchFamily="18" charset="2"/>
              </a:rPr>
              <a:t>location of the lesion)</a:t>
            </a:r>
            <a:endParaRPr lang="en-GB" sz="2400" dirty="0"/>
          </a:p>
          <a:p>
            <a:pPr marL="609600" indent="-609600" eaLnBrk="1" fontAlgn="auto" hangingPunct="1">
              <a:spcBef>
                <a:spcPts val="0"/>
              </a:spcBef>
              <a:spcAft>
                <a:spcPts val="400"/>
              </a:spcAft>
              <a:buFontTx/>
              <a:buNone/>
              <a:defRPr/>
            </a:pPr>
            <a:r>
              <a:rPr lang="en-GB" sz="2400" dirty="0"/>
              <a:t>	</a:t>
            </a:r>
            <a:r>
              <a:rPr lang="en-GB" sz="2400" dirty="0" smtClean="0"/>
              <a:t>	Referral </a:t>
            </a:r>
            <a:r>
              <a:rPr lang="en-GB" sz="2400" dirty="0"/>
              <a:t>to further examinations, if needed. </a:t>
            </a:r>
          </a:p>
          <a:p>
            <a:pPr marL="990600" lvl="1" indent="-533400" eaLnBrk="1" fontAlgn="auto" hangingPunct="1">
              <a:spcBef>
                <a:spcPts val="0"/>
              </a:spcBef>
              <a:spcAft>
                <a:spcPts val="400"/>
              </a:spcAft>
              <a:buFontTx/>
              <a:buNone/>
              <a:defRPr/>
            </a:pPr>
            <a:r>
              <a:rPr lang="en-GB" sz="2400" dirty="0"/>
              <a:t>	</a:t>
            </a:r>
          </a:p>
          <a:p>
            <a:pPr marL="609600" indent="-609600" eaLnBrk="1" fontAlgn="auto" hangingPunct="1">
              <a:spcBef>
                <a:spcPts val="0"/>
              </a:spcBef>
              <a:spcAft>
                <a:spcPts val="400"/>
              </a:spcAft>
              <a:buFontTx/>
              <a:buNone/>
              <a:defRPr/>
            </a:pPr>
            <a:endParaRPr lang="en-GB" sz="2400" dirty="0"/>
          </a:p>
          <a:p>
            <a:pPr marL="609600" indent="-609600" eaLnBrk="1" fontAlgn="auto" hangingPunct="1">
              <a:spcBef>
                <a:spcPts val="0"/>
              </a:spcBef>
              <a:spcAft>
                <a:spcPts val="400"/>
              </a:spcAft>
              <a:buFontTx/>
              <a:buNone/>
              <a:defRPr/>
            </a:pPr>
            <a:endParaRPr lang="en-GB" sz="2400" dirty="0"/>
          </a:p>
        </p:txBody>
      </p:sp>
      <p:pic>
        <p:nvPicPr>
          <p:cNvPr id="30723" name="Picture 7" descr="Pertti"/>
          <p:cNvPicPr>
            <a:picLocks noChangeAspect="1" noChangeArrowheads="1"/>
          </p:cNvPicPr>
          <p:nvPr/>
        </p:nvPicPr>
        <p:blipFill>
          <a:blip r:embed="rId3"/>
          <a:srcRect l="1723" t="10001" b="3781"/>
          <a:stretch>
            <a:fillRect/>
          </a:stretch>
        </p:blipFill>
        <p:spPr bwMode="auto">
          <a:xfrm>
            <a:off x="6516688" y="260350"/>
            <a:ext cx="2627312" cy="1700213"/>
          </a:xfrm>
          <a:prstGeom prst="rect">
            <a:avLst/>
          </a:prstGeom>
          <a:noFill/>
          <a:ln w="9525">
            <a:noFill/>
            <a:miter lim="800000"/>
            <a:headEnd/>
            <a:tailEnd/>
          </a:ln>
        </p:spPr>
      </p:pic>
      <p:sp>
        <p:nvSpPr>
          <p:cNvPr id="30724" name="Tekstikehys 7"/>
          <p:cNvSpPr txBox="1">
            <a:spLocks noChangeArrowheads="1"/>
          </p:cNvSpPr>
          <p:nvPr/>
        </p:nvSpPr>
        <p:spPr bwMode="auto">
          <a:xfrm>
            <a:off x="0" y="0"/>
            <a:ext cx="1952625" cy="369888"/>
          </a:xfrm>
          <a:prstGeom prst="rect">
            <a:avLst/>
          </a:prstGeom>
          <a:noFill/>
          <a:ln w="9525">
            <a:noFill/>
            <a:miter lim="800000"/>
            <a:headEnd/>
            <a:tailEnd/>
          </a:ln>
        </p:spPr>
        <p:txBody>
          <a:bodyPr>
            <a:spAutoFit/>
          </a:bodyPr>
          <a:lstStyle/>
          <a:p>
            <a:r>
              <a:rPr lang="fi-FI" i="1">
                <a:latin typeface="Calibri" pitchFamily="34" charset="0"/>
              </a:rPr>
              <a:t>Radicular pain (C6)</a:t>
            </a:r>
          </a:p>
        </p:txBody>
      </p:sp>
      <p:sp>
        <p:nvSpPr>
          <p:cNvPr id="30725" name="Tekstikehys 8"/>
          <p:cNvSpPr txBox="1">
            <a:spLocks noChangeArrowheads="1"/>
          </p:cNvSpPr>
          <p:nvPr/>
        </p:nvSpPr>
        <p:spPr bwMode="auto">
          <a:xfrm>
            <a:off x="6804025" y="0"/>
            <a:ext cx="2339975" cy="369888"/>
          </a:xfrm>
          <a:prstGeom prst="rect">
            <a:avLst/>
          </a:prstGeom>
          <a:noFill/>
          <a:ln w="9525">
            <a:noFill/>
            <a:miter lim="800000"/>
            <a:headEnd/>
            <a:tailEnd/>
          </a:ln>
        </p:spPr>
        <p:txBody>
          <a:bodyPr>
            <a:spAutoFit/>
          </a:bodyPr>
          <a:lstStyle/>
          <a:p>
            <a:r>
              <a:rPr lang="fi-FI" i="1">
                <a:latin typeface="Calibri" pitchFamily="34" charset="0"/>
              </a:rPr>
              <a:t>Painful polyneuropathy</a:t>
            </a:r>
          </a:p>
        </p:txBody>
      </p:sp>
      <p:pic>
        <p:nvPicPr>
          <p:cNvPr id="30726" name="Picture 8" descr="Selma"/>
          <p:cNvPicPr>
            <a:picLocks noChangeAspect="1" noChangeArrowheads="1"/>
          </p:cNvPicPr>
          <p:nvPr/>
        </p:nvPicPr>
        <p:blipFill>
          <a:blip r:embed="rId4"/>
          <a:srcRect l="1683" t="11415" b="2525"/>
          <a:stretch>
            <a:fillRect/>
          </a:stretch>
        </p:blipFill>
        <p:spPr bwMode="auto">
          <a:xfrm>
            <a:off x="0" y="333375"/>
            <a:ext cx="2633663" cy="1627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69" name="Group 1052"/>
          <p:cNvGrpSpPr>
            <a:grpSpLocks/>
          </p:cNvGrpSpPr>
          <p:nvPr/>
        </p:nvGrpSpPr>
        <p:grpSpPr bwMode="auto">
          <a:xfrm>
            <a:off x="4787900" y="2052638"/>
            <a:ext cx="3795713" cy="1368425"/>
            <a:chOff x="3016" y="1298"/>
            <a:chExt cx="2391" cy="862"/>
          </a:xfrm>
        </p:grpSpPr>
        <p:sp>
          <p:nvSpPr>
            <p:cNvPr id="32791" name="Line 1050"/>
            <p:cNvSpPr>
              <a:spLocks noChangeShapeType="1"/>
            </p:cNvSpPr>
            <p:nvPr/>
          </p:nvSpPr>
          <p:spPr bwMode="auto">
            <a:xfrm flipV="1">
              <a:off x="3016" y="1616"/>
              <a:ext cx="771" cy="544"/>
            </a:xfrm>
            <a:prstGeom prst="line">
              <a:avLst/>
            </a:prstGeom>
            <a:noFill/>
            <a:ln w="38100">
              <a:solidFill>
                <a:srgbClr val="1C2265"/>
              </a:solidFill>
              <a:round/>
              <a:headEnd/>
              <a:tailEnd type="triangle" w="med" len="med"/>
            </a:ln>
          </p:spPr>
          <p:txBody>
            <a:bodyPr/>
            <a:lstStyle/>
            <a:p>
              <a:endParaRPr lang="de-DE"/>
            </a:p>
          </p:txBody>
        </p:sp>
        <p:sp>
          <p:nvSpPr>
            <p:cNvPr id="32792" name="Text Box 1051"/>
            <p:cNvSpPr txBox="1">
              <a:spLocks noChangeArrowheads="1"/>
            </p:cNvSpPr>
            <p:nvPr/>
          </p:nvSpPr>
          <p:spPr bwMode="auto">
            <a:xfrm>
              <a:off x="3819" y="1298"/>
              <a:ext cx="1588" cy="201"/>
            </a:xfrm>
            <a:prstGeom prst="rect">
              <a:avLst/>
            </a:prstGeom>
            <a:noFill/>
            <a:ln w="9525">
              <a:noFill/>
              <a:miter lim="800000"/>
              <a:headEnd/>
              <a:tailEnd/>
            </a:ln>
          </p:spPr>
          <p:txBody>
            <a:bodyPr>
              <a:spAutoFit/>
            </a:bodyPr>
            <a:lstStyle/>
            <a:p>
              <a:pPr>
                <a:lnSpc>
                  <a:spcPct val="80000"/>
                </a:lnSpc>
                <a:spcBef>
                  <a:spcPct val="50000"/>
                </a:spcBef>
              </a:pPr>
              <a:r>
                <a:rPr lang="en-GB">
                  <a:latin typeface="Calibri" pitchFamily="34" charset="0"/>
                </a:rPr>
                <a:t>Functional impairment?</a:t>
              </a:r>
              <a:endParaRPr lang="en-US">
                <a:latin typeface="Calibri" pitchFamily="34" charset="0"/>
              </a:endParaRPr>
            </a:p>
          </p:txBody>
        </p:sp>
      </p:grpSp>
      <p:sp>
        <p:nvSpPr>
          <p:cNvPr id="32770" name="Text Box 1028"/>
          <p:cNvSpPr txBox="1">
            <a:spLocks noChangeArrowheads="1"/>
          </p:cNvSpPr>
          <p:nvPr/>
        </p:nvSpPr>
        <p:spPr bwMode="auto">
          <a:xfrm>
            <a:off x="1025525" y="2971800"/>
            <a:ext cx="1655763" cy="369888"/>
          </a:xfrm>
          <a:prstGeom prst="rect">
            <a:avLst/>
          </a:prstGeom>
          <a:noFill/>
          <a:ln w="9525">
            <a:noFill/>
            <a:miter lim="800000"/>
            <a:headEnd/>
            <a:tailEnd/>
          </a:ln>
        </p:spPr>
        <p:txBody>
          <a:bodyPr>
            <a:spAutoFit/>
          </a:bodyPr>
          <a:lstStyle/>
          <a:p>
            <a:pPr algn="ctr">
              <a:spcBef>
                <a:spcPct val="50000"/>
              </a:spcBef>
            </a:pPr>
            <a:r>
              <a:rPr lang="en-GB">
                <a:latin typeface="Calibri" pitchFamily="34" charset="0"/>
              </a:rPr>
              <a:t>Elderly?</a:t>
            </a:r>
            <a:endParaRPr lang="en-US">
              <a:latin typeface="Calibri" pitchFamily="34" charset="0"/>
            </a:endParaRPr>
          </a:p>
        </p:txBody>
      </p:sp>
      <p:grpSp>
        <p:nvGrpSpPr>
          <p:cNvPr id="32771" name="Group 1029"/>
          <p:cNvGrpSpPr>
            <a:grpSpLocks/>
          </p:cNvGrpSpPr>
          <p:nvPr/>
        </p:nvGrpSpPr>
        <p:grpSpPr bwMode="auto">
          <a:xfrm>
            <a:off x="3867150" y="1508125"/>
            <a:ext cx="1368425" cy="1798638"/>
            <a:chOff x="2436" y="950"/>
            <a:chExt cx="862" cy="1133"/>
          </a:xfrm>
        </p:grpSpPr>
        <p:sp>
          <p:nvSpPr>
            <p:cNvPr id="32789" name="Line 1030"/>
            <p:cNvSpPr>
              <a:spLocks noChangeShapeType="1"/>
            </p:cNvSpPr>
            <p:nvPr/>
          </p:nvSpPr>
          <p:spPr bwMode="auto">
            <a:xfrm flipV="1">
              <a:off x="2880" y="1312"/>
              <a:ext cx="0" cy="771"/>
            </a:xfrm>
            <a:prstGeom prst="line">
              <a:avLst/>
            </a:prstGeom>
            <a:noFill/>
            <a:ln w="38100">
              <a:solidFill>
                <a:srgbClr val="1C2265"/>
              </a:solidFill>
              <a:round/>
              <a:headEnd/>
              <a:tailEnd type="triangle" w="med" len="med"/>
            </a:ln>
          </p:spPr>
          <p:txBody>
            <a:bodyPr/>
            <a:lstStyle/>
            <a:p>
              <a:endParaRPr lang="de-DE"/>
            </a:p>
          </p:txBody>
        </p:sp>
        <p:sp>
          <p:nvSpPr>
            <p:cNvPr id="32790" name="Text Box 1031"/>
            <p:cNvSpPr txBox="1">
              <a:spLocks noChangeArrowheads="1"/>
            </p:cNvSpPr>
            <p:nvPr/>
          </p:nvSpPr>
          <p:spPr bwMode="auto">
            <a:xfrm>
              <a:off x="2436" y="950"/>
              <a:ext cx="862" cy="327"/>
            </a:xfrm>
            <a:prstGeom prst="rect">
              <a:avLst/>
            </a:prstGeom>
            <a:noFill/>
            <a:ln w="9525">
              <a:noFill/>
              <a:miter lim="800000"/>
              <a:headEnd/>
              <a:tailEnd/>
            </a:ln>
          </p:spPr>
          <p:txBody>
            <a:bodyPr>
              <a:spAutoFit/>
            </a:bodyPr>
            <a:lstStyle/>
            <a:p>
              <a:pPr algn="ctr">
                <a:spcBef>
                  <a:spcPct val="50000"/>
                </a:spcBef>
              </a:pPr>
              <a:r>
                <a:rPr lang="en-GB" sz="2800" b="1">
                  <a:latin typeface="Calibri" pitchFamily="34" charset="0"/>
                </a:rPr>
                <a:t>Pain</a:t>
              </a:r>
              <a:endParaRPr lang="en-US" sz="2800" b="1">
                <a:latin typeface="Calibri" pitchFamily="34" charset="0"/>
              </a:endParaRPr>
            </a:p>
          </p:txBody>
        </p:sp>
      </p:grpSp>
      <p:sp>
        <p:nvSpPr>
          <p:cNvPr id="32772" name="Line 1033"/>
          <p:cNvSpPr>
            <a:spLocks noChangeShapeType="1"/>
          </p:cNvSpPr>
          <p:nvPr/>
        </p:nvSpPr>
        <p:spPr bwMode="auto">
          <a:xfrm flipH="1" flipV="1">
            <a:off x="2843213" y="3213100"/>
            <a:ext cx="1347787" cy="550863"/>
          </a:xfrm>
          <a:prstGeom prst="line">
            <a:avLst/>
          </a:prstGeom>
          <a:noFill/>
          <a:ln w="38100">
            <a:solidFill>
              <a:srgbClr val="1C2265"/>
            </a:solidFill>
            <a:round/>
            <a:headEnd/>
            <a:tailEnd type="triangle" w="med" len="med"/>
          </a:ln>
        </p:spPr>
        <p:txBody>
          <a:bodyPr/>
          <a:lstStyle/>
          <a:p>
            <a:endParaRPr lang="de-DE"/>
          </a:p>
        </p:txBody>
      </p:sp>
      <p:grpSp>
        <p:nvGrpSpPr>
          <p:cNvPr id="32773" name="Group 1035"/>
          <p:cNvGrpSpPr>
            <a:grpSpLocks/>
          </p:cNvGrpSpPr>
          <p:nvPr/>
        </p:nvGrpSpPr>
        <p:grpSpPr bwMode="auto">
          <a:xfrm>
            <a:off x="5029200" y="2895600"/>
            <a:ext cx="3455988" cy="1031875"/>
            <a:chOff x="3107" y="1675"/>
            <a:chExt cx="2177" cy="650"/>
          </a:xfrm>
        </p:grpSpPr>
        <p:sp>
          <p:nvSpPr>
            <p:cNvPr id="32787" name="Line 1036"/>
            <p:cNvSpPr>
              <a:spLocks noChangeShapeType="1"/>
            </p:cNvSpPr>
            <p:nvPr/>
          </p:nvSpPr>
          <p:spPr bwMode="auto">
            <a:xfrm flipV="1">
              <a:off x="3107" y="1947"/>
              <a:ext cx="862" cy="378"/>
            </a:xfrm>
            <a:prstGeom prst="line">
              <a:avLst/>
            </a:prstGeom>
            <a:noFill/>
            <a:ln w="38100">
              <a:solidFill>
                <a:srgbClr val="1C2265"/>
              </a:solidFill>
              <a:round/>
              <a:headEnd/>
              <a:tailEnd type="triangle" w="med" len="med"/>
            </a:ln>
          </p:spPr>
          <p:txBody>
            <a:bodyPr/>
            <a:lstStyle/>
            <a:p>
              <a:endParaRPr lang="de-DE"/>
            </a:p>
          </p:txBody>
        </p:sp>
        <p:sp>
          <p:nvSpPr>
            <p:cNvPr id="32788" name="Text Box 1037"/>
            <p:cNvSpPr txBox="1">
              <a:spLocks noChangeArrowheads="1"/>
            </p:cNvSpPr>
            <p:nvPr/>
          </p:nvSpPr>
          <p:spPr bwMode="auto">
            <a:xfrm>
              <a:off x="4014" y="1675"/>
              <a:ext cx="1270" cy="201"/>
            </a:xfrm>
            <a:prstGeom prst="rect">
              <a:avLst/>
            </a:prstGeom>
            <a:noFill/>
            <a:ln w="9525">
              <a:noFill/>
              <a:miter lim="800000"/>
              <a:headEnd/>
              <a:tailEnd/>
            </a:ln>
          </p:spPr>
          <p:txBody>
            <a:bodyPr>
              <a:spAutoFit/>
            </a:bodyPr>
            <a:lstStyle/>
            <a:p>
              <a:pPr>
                <a:lnSpc>
                  <a:spcPct val="80000"/>
                </a:lnSpc>
                <a:spcBef>
                  <a:spcPct val="50000"/>
                </a:spcBef>
              </a:pPr>
              <a:r>
                <a:rPr lang="en-GB">
                  <a:latin typeface="Calibri" pitchFamily="34" charset="0"/>
                </a:rPr>
                <a:t>Sleep disturbance?</a:t>
              </a:r>
              <a:endParaRPr lang="en-US">
                <a:latin typeface="Calibri" pitchFamily="34" charset="0"/>
              </a:endParaRPr>
            </a:p>
          </p:txBody>
        </p:sp>
      </p:grpSp>
      <p:grpSp>
        <p:nvGrpSpPr>
          <p:cNvPr id="32774" name="Group 1054"/>
          <p:cNvGrpSpPr>
            <a:grpSpLocks/>
          </p:cNvGrpSpPr>
          <p:nvPr/>
        </p:nvGrpSpPr>
        <p:grpSpPr bwMode="auto">
          <a:xfrm>
            <a:off x="533400" y="4238625"/>
            <a:ext cx="3884613" cy="1563688"/>
            <a:chOff x="336" y="2734"/>
            <a:chExt cx="2447" cy="985"/>
          </a:xfrm>
        </p:grpSpPr>
        <p:sp>
          <p:nvSpPr>
            <p:cNvPr id="32785" name="Line 1039"/>
            <p:cNvSpPr>
              <a:spLocks noChangeShapeType="1"/>
            </p:cNvSpPr>
            <p:nvPr/>
          </p:nvSpPr>
          <p:spPr bwMode="auto">
            <a:xfrm flipH="1">
              <a:off x="1791" y="2734"/>
              <a:ext cx="992" cy="515"/>
            </a:xfrm>
            <a:prstGeom prst="line">
              <a:avLst/>
            </a:prstGeom>
            <a:noFill/>
            <a:ln w="38100">
              <a:solidFill>
                <a:srgbClr val="1C2265"/>
              </a:solidFill>
              <a:round/>
              <a:headEnd/>
              <a:tailEnd type="triangle" w="med" len="med"/>
            </a:ln>
          </p:spPr>
          <p:txBody>
            <a:bodyPr/>
            <a:lstStyle/>
            <a:p>
              <a:endParaRPr lang="de-DE"/>
            </a:p>
          </p:txBody>
        </p:sp>
        <p:sp>
          <p:nvSpPr>
            <p:cNvPr id="32786" name="Text Box 1040"/>
            <p:cNvSpPr txBox="1">
              <a:spLocks noChangeArrowheads="1"/>
            </p:cNvSpPr>
            <p:nvPr/>
          </p:nvSpPr>
          <p:spPr bwMode="auto">
            <a:xfrm>
              <a:off x="336" y="3312"/>
              <a:ext cx="1951" cy="407"/>
            </a:xfrm>
            <a:prstGeom prst="rect">
              <a:avLst/>
            </a:prstGeom>
            <a:noFill/>
            <a:ln w="9525">
              <a:noFill/>
              <a:miter lim="800000"/>
              <a:headEnd/>
              <a:tailEnd/>
            </a:ln>
          </p:spPr>
          <p:txBody>
            <a:bodyPr>
              <a:spAutoFit/>
            </a:bodyPr>
            <a:lstStyle/>
            <a:p>
              <a:pPr>
                <a:spcBef>
                  <a:spcPct val="50000"/>
                </a:spcBef>
              </a:pPr>
              <a:r>
                <a:rPr lang="en-GB">
                  <a:latin typeface="Calibri" pitchFamily="34" charset="0"/>
                </a:rPr>
                <a:t>Concomitant diseases? </a:t>
              </a:r>
              <a:br>
                <a:rPr lang="en-GB">
                  <a:latin typeface="Calibri" pitchFamily="34" charset="0"/>
                </a:rPr>
              </a:br>
              <a:r>
                <a:rPr lang="en-GB">
                  <a:latin typeface="Calibri" pitchFamily="34" charset="0"/>
                </a:rPr>
                <a:t>Multiple drug use?</a:t>
              </a:r>
              <a:endParaRPr lang="en-US">
                <a:latin typeface="Calibri" pitchFamily="34" charset="0"/>
              </a:endParaRPr>
            </a:p>
          </p:txBody>
        </p:sp>
      </p:grpSp>
      <p:grpSp>
        <p:nvGrpSpPr>
          <p:cNvPr id="32775" name="Group 1041"/>
          <p:cNvGrpSpPr>
            <a:grpSpLocks/>
          </p:cNvGrpSpPr>
          <p:nvPr/>
        </p:nvGrpSpPr>
        <p:grpSpPr bwMode="auto">
          <a:xfrm>
            <a:off x="5075238" y="4459288"/>
            <a:ext cx="3168650" cy="801687"/>
            <a:chOff x="3197" y="2809"/>
            <a:chExt cx="1996" cy="505"/>
          </a:xfrm>
        </p:grpSpPr>
        <p:sp>
          <p:nvSpPr>
            <p:cNvPr id="32783" name="Line 1042"/>
            <p:cNvSpPr>
              <a:spLocks noChangeShapeType="1"/>
            </p:cNvSpPr>
            <p:nvPr/>
          </p:nvSpPr>
          <p:spPr bwMode="auto">
            <a:xfrm>
              <a:off x="3197" y="2809"/>
              <a:ext cx="772" cy="318"/>
            </a:xfrm>
            <a:prstGeom prst="line">
              <a:avLst/>
            </a:prstGeom>
            <a:noFill/>
            <a:ln w="38100">
              <a:solidFill>
                <a:srgbClr val="1C2265"/>
              </a:solidFill>
              <a:round/>
              <a:headEnd/>
              <a:tailEnd type="triangle" w="med" len="med"/>
            </a:ln>
          </p:spPr>
          <p:txBody>
            <a:bodyPr/>
            <a:lstStyle/>
            <a:p>
              <a:endParaRPr lang="de-DE"/>
            </a:p>
          </p:txBody>
        </p:sp>
        <p:sp>
          <p:nvSpPr>
            <p:cNvPr id="32784" name="Text Box 1043"/>
            <p:cNvSpPr txBox="1">
              <a:spLocks noChangeArrowheads="1"/>
            </p:cNvSpPr>
            <p:nvPr/>
          </p:nvSpPr>
          <p:spPr bwMode="auto">
            <a:xfrm>
              <a:off x="3969" y="3081"/>
              <a:ext cx="1224" cy="233"/>
            </a:xfrm>
            <a:prstGeom prst="rect">
              <a:avLst/>
            </a:prstGeom>
            <a:noFill/>
            <a:ln w="9525">
              <a:noFill/>
              <a:miter lim="800000"/>
              <a:headEnd/>
              <a:tailEnd/>
            </a:ln>
          </p:spPr>
          <p:txBody>
            <a:bodyPr>
              <a:spAutoFit/>
            </a:bodyPr>
            <a:lstStyle/>
            <a:p>
              <a:pPr>
                <a:spcBef>
                  <a:spcPct val="50000"/>
                </a:spcBef>
              </a:pPr>
              <a:r>
                <a:rPr lang="en-GB">
                  <a:latin typeface="Calibri" pitchFamily="34" charset="0"/>
                </a:rPr>
                <a:t>Disability?</a:t>
              </a:r>
              <a:endParaRPr lang="en-US">
                <a:latin typeface="Calibri" pitchFamily="34" charset="0"/>
              </a:endParaRPr>
            </a:p>
          </p:txBody>
        </p:sp>
      </p:grpSp>
      <p:grpSp>
        <p:nvGrpSpPr>
          <p:cNvPr id="32776" name="Group 1044"/>
          <p:cNvGrpSpPr>
            <a:grpSpLocks/>
          </p:cNvGrpSpPr>
          <p:nvPr/>
        </p:nvGrpSpPr>
        <p:grpSpPr bwMode="auto">
          <a:xfrm>
            <a:off x="4932363" y="3933825"/>
            <a:ext cx="3854450" cy="369888"/>
            <a:chOff x="3107" y="2478"/>
            <a:chExt cx="2428" cy="233"/>
          </a:xfrm>
        </p:grpSpPr>
        <p:sp>
          <p:nvSpPr>
            <p:cNvPr id="32781" name="Line 1045"/>
            <p:cNvSpPr>
              <a:spLocks noChangeShapeType="1"/>
            </p:cNvSpPr>
            <p:nvPr/>
          </p:nvSpPr>
          <p:spPr bwMode="auto">
            <a:xfrm>
              <a:off x="3107" y="2568"/>
              <a:ext cx="862" cy="46"/>
            </a:xfrm>
            <a:prstGeom prst="line">
              <a:avLst/>
            </a:prstGeom>
            <a:noFill/>
            <a:ln w="38100">
              <a:solidFill>
                <a:srgbClr val="1C2265"/>
              </a:solidFill>
              <a:round/>
              <a:headEnd/>
              <a:tailEnd type="triangle" w="med" len="med"/>
            </a:ln>
          </p:spPr>
          <p:txBody>
            <a:bodyPr/>
            <a:lstStyle/>
            <a:p>
              <a:endParaRPr lang="de-DE"/>
            </a:p>
          </p:txBody>
        </p:sp>
        <p:sp>
          <p:nvSpPr>
            <p:cNvPr id="32782" name="Text Box 1046"/>
            <p:cNvSpPr txBox="1">
              <a:spLocks noChangeArrowheads="1"/>
            </p:cNvSpPr>
            <p:nvPr/>
          </p:nvSpPr>
          <p:spPr bwMode="auto">
            <a:xfrm>
              <a:off x="4014" y="2478"/>
              <a:ext cx="1521" cy="233"/>
            </a:xfrm>
            <a:prstGeom prst="rect">
              <a:avLst/>
            </a:prstGeom>
            <a:noFill/>
            <a:ln w="9525">
              <a:noFill/>
              <a:miter lim="800000"/>
              <a:headEnd/>
              <a:tailEnd/>
            </a:ln>
          </p:spPr>
          <p:txBody>
            <a:bodyPr>
              <a:spAutoFit/>
            </a:bodyPr>
            <a:lstStyle/>
            <a:p>
              <a:pPr>
                <a:spcBef>
                  <a:spcPct val="50000"/>
                </a:spcBef>
              </a:pPr>
              <a:r>
                <a:rPr lang="en-GB">
                  <a:latin typeface="Calibri" pitchFamily="34" charset="0"/>
                </a:rPr>
                <a:t>Anxiety? Depression?</a:t>
              </a:r>
              <a:endParaRPr lang="en-US">
                <a:latin typeface="Calibri" pitchFamily="34" charset="0"/>
              </a:endParaRPr>
            </a:p>
          </p:txBody>
        </p:sp>
      </p:grpSp>
      <p:sp>
        <p:nvSpPr>
          <p:cNvPr id="32777" name="Title 1"/>
          <p:cNvSpPr>
            <a:spLocks noGrp="1"/>
          </p:cNvSpPr>
          <p:nvPr>
            <p:ph type="title" idx="4294967295"/>
          </p:nvPr>
        </p:nvSpPr>
        <p:spPr>
          <a:xfrm>
            <a:off x="700088" y="207963"/>
            <a:ext cx="7772400" cy="773112"/>
          </a:xfrm>
        </p:spPr>
        <p:txBody>
          <a:bodyPr/>
          <a:lstStyle/>
          <a:p>
            <a:pPr eaLnBrk="1" hangingPunct="1"/>
            <a:r>
              <a:rPr lang="en-GB" sz="3200" smtClean="0">
                <a:ea typeface="ＭＳ Ｐゴシック"/>
                <a:cs typeface="ＭＳ Ｐゴシック"/>
              </a:rPr>
              <a:t>What are we treating?</a:t>
            </a:r>
          </a:p>
        </p:txBody>
      </p:sp>
      <p:pic>
        <p:nvPicPr>
          <p:cNvPr id="32778" name="Picture 1048" descr="MCj03980910000[1]"/>
          <p:cNvPicPr>
            <a:picLocks noChangeAspect="1" noChangeArrowheads="1"/>
          </p:cNvPicPr>
          <p:nvPr/>
        </p:nvPicPr>
        <p:blipFill>
          <a:blip r:embed="rId3"/>
          <a:srcRect/>
          <a:stretch>
            <a:fillRect/>
          </a:stretch>
        </p:blipFill>
        <p:spPr bwMode="auto">
          <a:xfrm>
            <a:off x="3676650" y="2801938"/>
            <a:ext cx="1790700" cy="2305050"/>
          </a:xfrm>
          <a:prstGeom prst="rect">
            <a:avLst/>
          </a:prstGeom>
          <a:noFill/>
          <a:ln w="9525">
            <a:noFill/>
            <a:miter lim="800000"/>
            <a:headEnd/>
            <a:tailEnd/>
          </a:ln>
        </p:spPr>
      </p:pic>
      <p:sp>
        <p:nvSpPr>
          <p:cNvPr id="32779" name="Line 1033"/>
          <p:cNvSpPr>
            <a:spLocks noChangeShapeType="1"/>
          </p:cNvSpPr>
          <p:nvPr/>
        </p:nvSpPr>
        <p:spPr bwMode="auto">
          <a:xfrm flipH="1" flipV="1">
            <a:off x="2681288" y="2460625"/>
            <a:ext cx="1347787" cy="550863"/>
          </a:xfrm>
          <a:prstGeom prst="line">
            <a:avLst/>
          </a:prstGeom>
          <a:noFill/>
          <a:ln w="38100">
            <a:solidFill>
              <a:srgbClr val="1C2265"/>
            </a:solidFill>
            <a:round/>
            <a:headEnd/>
            <a:tailEnd type="triangle" w="med" len="med"/>
          </a:ln>
        </p:spPr>
        <p:txBody>
          <a:bodyPr/>
          <a:lstStyle/>
          <a:p>
            <a:endParaRPr lang="de-DE"/>
          </a:p>
        </p:txBody>
      </p:sp>
      <p:sp>
        <p:nvSpPr>
          <p:cNvPr id="32780" name="Tekstiruutu 2"/>
          <p:cNvSpPr txBox="1">
            <a:spLocks noChangeArrowheads="1"/>
          </p:cNvSpPr>
          <p:nvPr/>
        </p:nvSpPr>
        <p:spPr bwMode="auto">
          <a:xfrm>
            <a:off x="500063" y="1919288"/>
            <a:ext cx="2293937" cy="646112"/>
          </a:xfrm>
          <a:prstGeom prst="rect">
            <a:avLst/>
          </a:prstGeom>
          <a:noFill/>
          <a:ln w="9525">
            <a:noFill/>
            <a:miter lim="800000"/>
            <a:headEnd/>
            <a:tailEnd/>
          </a:ln>
        </p:spPr>
        <p:txBody>
          <a:bodyPr wrap="none">
            <a:spAutoFit/>
          </a:bodyPr>
          <a:lstStyle/>
          <a:p>
            <a:r>
              <a:rPr lang="en-GB">
                <a:latin typeface="Calibri" pitchFamily="34" charset="0"/>
              </a:rPr>
              <a:t>Causative disease and </a:t>
            </a:r>
          </a:p>
          <a:p>
            <a:r>
              <a:rPr lang="en-GB">
                <a:latin typeface="Calibri" pitchFamily="34" charset="0"/>
              </a:rPr>
              <a:t>its treatment?</a:t>
            </a: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1057</TotalTime>
  <Words>3633</Words>
  <Application>Microsoft Office PowerPoint</Application>
  <PresentationFormat>Bildschirmpräsentation (4:3)</PresentationFormat>
  <Paragraphs>418</Paragraphs>
  <Slides>30</Slides>
  <Notes>30</Notes>
  <HiddenSlides>0</HiddenSlides>
  <MMClips>0</MMClips>
  <ScaleCrop>false</ScaleCrop>
  <HeadingPairs>
    <vt:vector size="6" baseType="variant">
      <vt:variant>
        <vt:lpstr>Verwendete Schriftarten</vt:lpstr>
      </vt:variant>
      <vt:variant>
        <vt:i4>5</vt:i4>
      </vt:variant>
      <vt:variant>
        <vt:lpstr>Entwurfsvorlage</vt:lpstr>
      </vt:variant>
      <vt:variant>
        <vt:i4>2</vt:i4>
      </vt:variant>
      <vt:variant>
        <vt:lpstr>Folientitel</vt:lpstr>
      </vt:variant>
      <vt:variant>
        <vt:i4>30</vt:i4>
      </vt:variant>
    </vt:vector>
  </HeadingPairs>
  <TitlesOfParts>
    <vt:vector size="37" baseType="lpstr">
      <vt:lpstr>Arial</vt:lpstr>
      <vt:lpstr>Calibri</vt:lpstr>
      <vt:lpstr>ＭＳ Ｐゴシック</vt:lpstr>
      <vt:lpstr>Symbol</vt:lpstr>
      <vt:lpstr>Wingdings</vt:lpstr>
      <vt:lpstr>Office-teema</vt:lpstr>
      <vt:lpstr>Office-teema</vt:lpstr>
      <vt:lpstr>Treatment of neuropathic pain</vt:lpstr>
      <vt:lpstr>I  General aspect of management of neuropathic pain</vt:lpstr>
      <vt:lpstr>IASP definition of neuropathic pain</vt:lpstr>
      <vt:lpstr>Examples of causes of neuropathic pain</vt:lpstr>
      <vt:lpstr>Neuropathic pain: underlying mechanisms</vt:lpstr>
      <vt:lpstr>Mechanism-based treatment?</vt:lpstr>
      <vt:lpstr>What is expected from a doctor?</vt:lpstr>
      <vt:lpstr>Diagnosis of  neuropathic pain</vt:lpstr>
      <vt:lpstr>What are we treating?</vt:lpstr>
      <vt:lpstr>Information, follow-up, case managment</vt:lpstr>
      <vt:lpstr>Pharmacotherapy of neuropathic pain</vt:lpstr>
      <vt:lpstr>Principles of pharmacotherapy of neuropathic pain </vt:lpstr>
      <vt:lpstr>Folie 13</vt:lpstr>
      <vt:lpstr>Folie 14</vt:lpstr>
      <vt:lpstr>Folie 15</vt:lpstr>
      <vt:lpstr>Evidence-based drugs for neuropathic pain: mechanism(s) of action</vt:lpstr>
      <vt:lpstr>Evidence-based drugs for neuropathic pain: dosing</vt:lpstr>
      <vt:lpstr>Algorithm for treatment of neuropathic pain</vt:lpstr>
      <vt:lpstr>Questions patients often ask about treatment</vt:lpstr>
      <vt:lpstr>Pain and cognitive performance</vt:lpstr>
      <vt:lpstr>II  Detailed information of the drugs for neuropathic pain</vt:lpstr>
      <vt:lpstr>Tricyclic antidepressants (TCAs): efficacy, dosing</vt:lpstr>
      <vt:lpstr>Contraindications and precautions of TCAs</vt:lpstr>
      <vt:lpstr>Adverse effects of TCAs</vt:lpstr>
      <vt:lpstr>Venlafaxine</vt:lpstr>
      <vt:lpstr>Carbamazepine (slow release)</vt:lpstr>
      <vt:lpstr>Tramadol</vt:lpstr>
      <vt:lpstr>Gabapentin   </vt:lpstr>
      <vt:lpstr>III Patient cases</vt:lpstr>
      <vt:lpstr>Summary</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Maija</dc:creator>
  <cp:lastModifiedBy>rzaslans</cp:lastModifiedBy>
  <cp:revision>88</cp:revision>
  <cp:lastPrinted>2012-08-09T07:22:10Z</cp:lastPrinted>
  <dcterms:created xsi:type="dcterms:W3CDTF">2012-07-29T17:13:44Z</dcterms:created>
  <dcterms:modified xsi:type="dcterms:W3CDTF">2013-08-01T11:22:43Z</dcterms:modified>
</cp:coreProperties>
</file>